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82" r:id="rId1"/>
  </p:sldMasterIdLst>
  <p:notesMasterIdLst>
    <p:notesMasterId r:id="rId47"/>
  </p:notesMasterIdLst>
  <p:handoutMasterIdLst>
    <p:handoutMasterId r:id="rId48"/>
  </p:handoutMasterIdLst>
  <p:sldIdLst>
    <p:sldId id="256" r:id="rId2"/>
    <p:sldId id="257" r:id="rId3"/>
    <p:sldId id="265" r:id="rId4"/>
    <p:sldId id="273" r:id="rId5"/>
    <p:sldId id="266" r:id="rId6"/>
    <p:sldId id="267" r:id="rId7"/>
    <p:sldId id="293" r:id="rId8"/>
    <p:sldId id="294" r:id="rId9"/>
    <p:sldId id="295" r:id="rId10"/>
    <p:sldId id="296" r:id="rId11"/>
    <p:sldId id="297" r:id="rId12"/>
    <p:sldId id="268" r:id="rId13"/>
    <p:sldId id="269" r:id="rId14"/>
    <p:sldId id="270" r:id="rId15"/>
    <p:sldId id="271" r:id="rId16"/>
    <p:sldId id="272" r:id="rId17"/>
    <p:sldId id="274" r:id="rId18"/>
    <p:sldId id="275" r:id="rId19"/>
    <p:sldId id="276" r:id="rId20"/>
    <p:sldId id="277" r:id="rId21"/>
    <p:sldId id="264" r:id="rId22"/>
    <p:sldId id="258" r:id="rId23"/>
    <p:sldId id="259" r:id="rId24"/>
    <p:sldId id="263" r:id="rId25"/>
    <p:sldId id="278" r:id="rId26"/>
    <p:sldId id="279" r:id="rId27"/>
    <p:sldId id="285" r:id="rId28"/>
    <p:sldId id="260" r:id="rId29"/>
    <p:sldId id="261" r:id="rId30"/>
    <p:sldId id="262" r:id="rId31"/>
    <p:sldId id="280" r:id="rId32"/>
    <p:sldId id="281" r:id="rId33"/>
    <p:sldId id="282" r:id="rId34"/>
    <p:sldId id="286" r:id="rId35"/>
    <p:sldId id="287" r:id="rId36"/>
    <p:sldId id="283" r:id="rId37"/>
    <p:sldId id="288" r:id="rId38"/>
    <p:sldId id="289" r:id="rId39"/>
    <p:sldId id="284" r:id="rId40"/>
    <p:sldId id="290" r:id="rId41"/>
    <p:sldId id="291" r:id="rId42"/>
    <p:sldId id="292" r:id="rId43"/>
    <p:sldId id="298" r:id="rId44"/>
    <p:sldId id="299" r:id="rId45"/>
    <p:sldId id="300" r:id="rId46"/>
  </p:sldIdLst>
  <p:sldSz cx="9144000" cy="6858000" type="screen4x3"/>
  <p:notesSz cx="6735763" cy="9866313"/>
  <p:defaultTextStyle>
    <a:defPPr>
      <a:defRPr lang="pt-PT"/>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9" autoAdjust="0"/>
    <p:restoredTop sz="94705" autoAdjust="0"/>
  </p:normalViewPr>
  <p:slideViewPr>
    <p:cSldViewPr>
      <p:cViewPr varScale="1">
        <p:scale>
          <a:sx n="69" d="100"/>
          <a:sy n="69" d="100"/>
        </p:scale>
        <p:origin x="-1416" y="-102"/>
      </p:cViewPr>
      <p:guideLst>
        <p:guide orient="horz" pos="2160"/>
        <p:guide pos="2880"/>
      </p:guideLst>
    </p:cSldViewPr>
  </p:slideViewPr>
  <p:outlineViewPr>
    <p:cViewPr>
      <p:scale>
        <a:sx n="33" d="100"/>
        <a:sy n="33" d="100"/>
      </p:scale>
      <p:origin x="48" y="0"/>
    </p:cViewPr>
  </p:outlin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notesMaster" Target="notesMasters/notesMaster1.xml"/><Relationship Id="rId50"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Posição do Cabeçalho 1"/>
          <p:cNvSpPr>
            <a:spLocks noGrp="1"/>
          </p:cNvSpPr>
          <p:nvPr>
            <p:ph type="hdr" sz="quarter"/>
          </p:nvPr>
        </p:nvSpPr>
        <p:spPr bwMode="auto">
          <a:xfrm>
            <a:off x="0" y="0"/>
            <a:ext cx="2919413" cy="493713"/>
          </a:xfrm>
          <a:prstGeom prst="rect">
            <a:avLst/>
          </a:prstGeom>
          <a:noFill/>
          <a:ln w="9525">
            <a:noFill/>
            <a:miter lim="800000"/>
            <a:headEnd/>
            <a:tailEnd/>
          </a:ln>
        </p:spPr>
        <p:txBody>
          <a:bodyPr vert="horz" wrap="square" lIns="91425" tIns="45713" rIns="91425" bIns="45713" numCol="1" anchor="t" anchorCtr="0" compatLnSpc="1">
            <a:prstTxWarp prst="textNoShape">
              <a:avLst/>
            </a:prstTxWarp>
          </a:bodyPr>
          <a:lstStyle>
            <a:lvl1pPr>
              <a:defRPr sz="1200"/>
            </a:lvl1pPr>
          </a:lstStyle>
          <a:p>
            <a:endParaRPr lang="pt-PT"/>
          </a:p>
        </p:txBody>
      </p:sp>
      <p:sp>
        <p:nvSpPr>
          <p:cNvPr id="3" name="Marcador de Posição da Data 2"/>
          <p:cNvSpPr>
            <a:spLocks noGrp="1"/>
          </p:cNvSpPr>
          <p:nvPr>
            <p:ph type="dt" sz="quarter" idx="1"/>
          </p:nvPr>
        </p:nvSpPr>
        <p:spPr bwMode="auto">
          <a:xfrm>
            <a:off x="3814763" y="0"/>
            <a:ext cx="2919412" cy="493713"/>
          </a:xfrm>
          <a:prstGeom prst="rect">
            <a:avLst/>
          </a:prstGeom>
          <a:noFill/>
          <a:ln w="9525">
            <a:noFill/>
            <a:miter lim="800000"/>
            <a:headEnd/>
            <a:tailEnd/>
          </a:ln>
        </p:spPr>
        <p:txBody>
          <a:bodyPr vert="horz" wrap="square" lIns="91425" tIns="45713" rIns="91425" bIns="45713" numCol="1" anchor="t" anchorCtr="0" compatLnSpc="1">
            <a:prstTxWarp prst="textNoShape">
              <a:avLst/>
            </a:prstTxWarp>
          </a:bodyPr>
          <a:lstStyle>
            <a:lvl1pPr algn="r">
              <a:defRPr sz="1200"/>
            </a:lvl1pPr>
          </a:lstStyle>
          <a:p>
            <a:fld id="{566FBD3A-64AF-431A-A16F-5B6050023AD6}" type="datetimeFigureOut">
              <a:rPr lang="pt-PT"/>
              <a:pPr/>
              <a:t>08-01-2013</a:t>
            </a:fld>
            <a:endParaRPr lang="pt-PT"/>
          </a:p>
        </p:txBody>
      </p:sp>
      <p:sp>
        <p:nvSpPr>
          <p:cNvPr id="4" name="Marcador de Posição do Rodapé 3"/>
          <p:cNvSpPr>
            <a:spLocks noGrp="1"/>
          </p:cNvSpPr>
          <p:nvPr>
            <p:ph type="ftr" sz="quarter" idx="2"/>
          </p:nvPr>
        </p:nvSpPr>
        <p:spPr bwMode="auto">
          <a:xfrm>
            <a:off x="0" y="9371013"/>
            <a:ext cx="2919413" cy="493712"/>
          </a:xfrm>
          <a:prstGeom prst="rect">
            <a:avLst/>
          </a:prstGeom>
          <a:noFill/>
          <a:ln w="9525">
            <a:noFill/>
            <a:miter lim="800000"/>
            <a:headEnd/>
            <a:tailEnd/>
          </a:ln>
        </p:spPr>
        <p:txBody>
          <a:bodyPr vert="horz" wrap="square" lIns="91425" tIns="45713" rIns="91425" bIns="45713" numCol="1" anchor="b" anchorCtr="0" compatLnSpc="1">
            <a:prstTxWarp prst="textNoShape">
              <a:avLst/>
            </a:prstTxWarp>
          </a:bodyPr>
          <a:lstStyle>
            <a:lvl1pPr>
              <a:defRPr sz="1200"/>
            </a:lvl1pPr>
          </a:lstStyle>
          <a:p>
            <a:endParaRPr lang="pt-PT"/>
          </a:p>
        </p:txBody>
      </p:sp>
      <p:sp>
        <p:nvSpPr>
          <p:cNvPr id="5" name="Marcador de Posição do Número do Diapositivo 4"/>
          <p:cNvSpPr>
            <a:spLocks noGrp="1"/>
          </p:cNvSpPr>
          <p:nvPr>
            <p:ph type="sldNum" sz="quarter" idx="3"/>
          </p:nvPr>
        </p:nvSpPr>
        <p:spPr bwMode="auto">
          <a:xfrm>
            <a:off x="3814763" y="9371013"/>
            <a:ext cx="2919412" cy="493712"/>
          </a:xfrm>
          <a:prstGeom prst="rect">
            <a:avLst/>
          </a:prstGeom>
          <a:noFill/>
          <a:ln w="9525">
            <a:noFill/>
            <a:miter lim="800000"/>
            <a:headEnd/>
            <a:tailEnd/>
          </a:ln>
        </p:spPr>
        <p:txBody>
          <a:bodyPr vert="horz" wrap="square" lIns="91425" tIns="45713" rIns="91425" bIns="45713" numCol="1" anchor="b" anchorCtr="0" compatLnSpc="1">
            <a:prstTxWarp prst="textNoShape">
              <a:avLst/>
            </a:prstTxWarp>
          </a:bodyPr>
          <a:lstStyle>
            <a:lvl1pPr algn="r">
              <a:defRPr sz="1200"/>
            </a:lvl1pPr>
          </a:lstStyle>
          <a:p>
            <a:fld id="{FF440C9C-C3E2-42B5-976D-7A471185F917}" type="slidenum">
              <a:rPr lang="pt-PT"/>
              <a:pPr/>
              <a:t>‹#›</a:t>
            </a:fld>
            <a:endParaRPr lang="pt-PT"/>
          </a:p>
        </p:txBody>
      </p:sp>
    </p:spTree>
  </p:cSld>
  <p:clrMap bg1="lt1" tx1="dk1" bg2="lt2" tx2="dk2" accent1="accent1" accent2="accent2" accent3="accent3" accent4="accent4" accent5="accent5" accent6="accent6" hlink="hlink" folHlink="folHlink"/>
  <p:hf sldNum="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19413" cy="493713"/>
          </a:xfrm>
          <a:prstGeom prst="rect">
            <a:avLst/>
          </a:prstGeom>
          <a:noFill/>
          <a:ln w="9525">
            <a:noFill/>
            <a:miter lim="800000"/>
            <a:headEnd/>
            <a:tailEnd/>
          </a:ln>
        </p:spPr>
        <p:txBody>
          <a:bodyPr vert="horz" wrap="square" lIns="91425" tIns="45713" rIns="91425" bIns="45713" numCol="1" anchor="t" anchorCtr="0" compatLnSpc="1">
            <a:prstTxWarp prst="textNoShape">
              <a:avLst/>
            </a:prstTxWarp>
          </a:bodyPr>
          <a:lstStyle>
            <a:lvl1pPr>
              <a:defRPr sz="1200"/>
            </a:lvl1pPr>
          </a:lstStyle>
          <a:p>
            <a:endParaRPr lang="pt-PT"/>
          </a:p>
        </p:txBody>
      </p:sp>
      <p:sp>
        <p:nvSpPr>
          <p:cNvPr id="3075" name="Rectangle 3"/>
          <p:cNvSpPr>
            <a:spLocks noGrp="1" noChangeArrowheads="1"/>
          </p:cNvSpPr>
          <p:nvPr>
            <p:ph type="dt" idx="1"/>
          </p:nvPr>
        </p:nvSpPr>
        <p:spPr bwMode="auto">
          <a:xfrm>
            <a:off x="3814763" y="0"/>
            <a:ext cx="2919412" cy="493713"/>
          </a:xfrm>
          <a:prstGeom prst="rect">
            <a:avLst/>
          </a:prstGeom>
          <a:noFill/>
          <a:ln w="9525">
            <a:noFill/>
            <a:miter lim="800000"/>
            <a:headEnd/>
            <a:tailEnd/>
          </a:ln>
        </p:spPr>
        <p:txBody>
          <a:bodyPr vert="horz" wrap="square" lIns="91425" tIns="45713" rIns="91425" bIns="45713" numCol="1" anchor="t" anchorCtr="0" compatLnSpc="1">
            <a:prstTxWarp prst="textNoShape">
              <a:avLst/>
            </a:prstTxWarp>
          </a:bodyPr>
          <a:lstStyle>
            <a:lvl1pPr algn="r">
              <a:defRPr sz="1200"/>
            </a:lvl1pPr>
          </a:lstStyle>
          <a:p>
            <a:endParaRPr lang="pt-PT"/>
          </a:p>
        </p:txBody>
      </p:sp>
      <p:sp>
        <p:nvSpPr>
          <p:cNvPr id="13316" name="Rectangle 4"/>
          <p:cNvSpPr>
            <a:spLocks noGrp="1" noRot="1" noChangeAspect="1" noChangeArrowheads="1" noTextEdit="1"/>
          </p:cNvSpPr>
          <p:nvPr>
            <p:ph type="sldImg" idx="2"/>
          </p:nvPr>
        </p:nvSpPr>
        <p:spPr bwMode="auto">
          <a:xfrm>
            <a:off x="901700" y="739775"/>
            <a:ext cx="4933950" cy="3700463"/>
          </a:xfrm>
          <a:prstGeom prst="rect">
            <a:avLst/>
          </a:prstGeom>
          <a:noFill/>
          <a:ln w="9525">
            <a:solidFill>
              <a:srgbClr val="000000"/>
            </a:solidFill>
            <a:miter lim="800000"/>
            <a:headEnd/>
            <a:tailEnd/>
          </a:ln>
        </p:spPr>
      </p:sp>
      <p:sp>
        <p:nvSpPr>
          <p:cNvPr id="3077" name="Rectangle 5"/>
          <p:cNvSpPr>
            <a:spLocks noGrp="1" noChangeArrowheads="1"/>
          </p:cNvSpPr>
          <p:nvPr>
            <p:ph type="body" sz="quarter" idx="3"/>
          </p:nvPr>
        </p:nvSpPr>
        <p:spPr bwMode="auto">
          <a:xfrm>
            <a:off x="673100" y="4686300"/>
            <a:ext cx="5389563" cy="4440238"/>
          </a:xfrm>
          <a:prstGeom prst="rect">
            <a:avLst/>
          </a:prstGeom>
          <a:noFill/>
          <a:ln w="9525">
            <a:noFill/>
            <a:miter lim="800000"/>
            <a:headEnd/>
            <a:tailEnd/>
          </a:ln>
        </p:spPr>
        <p:txBody>
          <a:bodyPr vert="horz" wrap="square" lIns="91425" tIns="45713" rIns="91425" bIns="45713" numCol="1" anchor="t" anchorCtr="0" compatLnSpc="1">
            <a:prstTxWarp prst="textNoShape">
              <a:avLst/>
            </a:prstTxWarp>
          </a:bodyPr>
          <a:lstStyle/>
          <a:p>
            <a:pPr lvl="0"/>
            <a:r>
              <a:rPr lang="pt-PT" noProof="0" smtClean="0"/>
              <a:t>Clique para editar os estilos de texto do modelo global</a:t>
            </a:r>
          </a:p>
          <a:p>
            <a:pPr lvl="1"/>
            <a:r>
              <a:rPr lang="pt-PT" noProof="0" smtClean="0"/>
              <a:t>Segundo nível</a:t>
            </a:r>
          </a:p>
          <a:p>
            <a:pPr lvl="2"/>
            <a:r>
              <a:rPr lang="pt-PT" noProof="0" smtClean="0"/>
              <a:t>Terceiro nível</a:t>
            </a:r>
          </a:p>
          <a:p>
            <a:pPr lvl="3"/>
            <a:r>
              <a:rPr lang="pt-PT" noProof="0" smtClean="0"/>
              <a:t>Quarto nível</a:t>
            </a:r>
          </a:p>
          <a:p>
            <a:pPr lvl="4"/>
            <a:r>
              <a:rPr lang="pt-PT" noProof="0" smtClean="0"/>
              <a:t>Quinto nível</a:t>
            </a:r>
          </a:p>
        </p:txBody>
      </p:sp>
      <p:sp>
        <p:nvSpPr>
          <p:cNvPr id="3078" name="Rectangle 6"/>
          <p:cNvSpPr>
            <a:spLocks noGrp="1" noChangeArrowheads="1"/>
          </p:cNvSpPr>
          <p:nvPr>
            <p:ph type="ftr" sz="quarter" idx="4"/>
          </p:nvPr>
        </p:nvSpPr>
        <p:spPr bwMode="auto">
          <a:xfrm>
            <a:off x="0" y="9371013"/>
            <a:ext cx="2919413" cy="493712"/>
          </a:xfrm>
          <a:prstGeom prst="rect">
            <a:avLst/>
          </a:prstGeom>
          <a:noFill/>
          <a:ln w="9525">
            <a:noFill/>
            <a:miter lim="800000"/>
            <a:headEnd/>
            <a:tailEnd/>
          </a:ln>
        </p:spPr>
        <p:txBody>
          <a:bodyPr vert="horz" wrap="square" lIns="91425" tIns="45713" rIns="91425" bIns="45713" numCol="1" anchor="b" anchorCtr="0" compatLnSpc="1">
            <a:prstTxWarp prst="textNoShape">
              <a:avLst/>
            </a:prstTxWarp>
          </a:bodyPr>
          <a:lstStyle>
            <a:lvl1pPr>
              <a:defRPr sz="1200"/>
            </a:lvl1pPr>
          </a:lstStyle>
          <a:p>
            <a:endParaRPr lang="pt-PT"/>
          </a:p>
        </p:txBody>
      </p:sp>
      <p:sp>
        <p:nvSpPr>
          <p:cNvPr id="3079" name="Rectangle 7"/>
          <p:cNvSpPr>
            <a:spLocks noGrp="1" noChangeArrowheads="1"/>
          </p:cNvSpPr>
          <p:nvPr>
            <p:ph type="sldNum" sz="quarter" idx="5"/>
          </p:nvPr>
        </p:nvSpPr>
        <p:spPr bwMode="auto">
          <a:xfrm>
            <a:off x="3814763" y="9371013"/>
            <a:ext cx="2919412" cy="493712"/>
          </a:xfrm>
          <a:prstGeom prst="rect">
            <a:avLst/>
          </a:prstGeom>
          <a:noFill/>
          <a:ln w="9525">
            <a:noFill/>
            <a:miter lim="800000"/>
            <a:headEnd/>
            <a:tailEnd/>
          </a:ln>
        </p:spPr>
        <p:txBody>
          <a:bodyPr vert="horz" wrap="square" lIns="91425" tIns="45713" rIns="91425" bIns="45713" numCol="1" anchor="b" anchorCtr="0" compatLnSpc="1">
            <a:prstTxWarp prst="textNoShape">
              <a:avLst/>
            </a:prstTxWarp>
          </a:bodyPr>
          <a:lstStyle>
            <a:lvl1pPr algn="r">
              <a:defRPr sz="1200"/>
            </a:lvl1pPr>
          </a:lstStyle>
          <a:p>
            <a:fld id="{3703FC91-E198-4490-881B-5344E0EFEA7E}" type="slidenum">
              <a:rPr lang="pt-PT"/>
              <a:pPr/>
              <a:t>‹#›</a:t>
            </a:fld>
            <a:endParaRPr lang="pt-PT"/>
          </a:p>
        </p:txBody>
      </p:sp>
    </p:spTree>
  </p:cSld>
  <p:clrMap bg1="lt1" tx1="dk1" bg2="lt2" tx2="dk2" accent1="accent1" accent2="accent2" accent3="accent3" accent4="accent4" accent5="accent5" accent6="accent6" hlink="hlink" folHlink="folHlink"/>
  <p:hf sldNum="0" ftr="0" dt="0"/>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Rot="1" noChangeAspect="1" noChangeArrowheads="1" noTextEdit="1"/>
          </p:cNvSpPr>
          <p:nvPr>
            <p:ph type="sldImg"/>
          </p:nvPr>
        </p:nvSpPr>
        <p:spPr>
          <a:ln/>
        </p:spPr>
      </p:sp>
      <p:sp>
        <p:nvSpPr>
          <p:cNvPr id="16386" name="Rectangle 3"/>
          <p:cNvSpPr>
            <a:spLocks noGrp="1" noChangeArrowheads="1"/>
          </p:cNvSpPr>
          <p:nvPr>
            <p:ph type="body" idx="1"/>
          </p:nvPr>
        </p:nvSpPr>
        <p:spPr/>
        <p:txBody>
          <a:bodyPr/>
          <a:lstStyle/>
          <a:p>
            <a:pPr eaLnBrk="1" hangingPunct="1"/>
            <a:endParaRPr lang="pt-PT" smtClean="0"/>
          </a:p>
        </p:txBody>
      </p:sp>
      <p:sp>
        <p:nvSpPr>
          <p:cNvPr id="16387" name="Marcador de Posição do Cabeçalho 7"/>
          <p:cNvSpPr>
            <a:spLocks noGrp="1"/>
          </p:cNvSpPr>
          <p:nvPr>
            <p:ph type="hdr" sz="quarter"/>
          </p:nvPr>
        </p:nvSpPr>
        <p:spPr>
          <a:noFill/>
        </p:spPr>
        <p:txBody>
          <a:bodyPr/>
          <a:lstStyle/>
          <a:p>
            <a:endParaRPr lang="pt-PT"/>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2"/>
          <p:cNvSpPr>
            <a:spLocks noGrp="1" noRot="1" noChangeAspect="1" noChangeArrowheads="1" noTextEdit="1"/>
          </p:cNvSpPr>
          <p:nvPr>
            <p:ph type="sldImg"/>
          </p:nvPr>
        </p:nvSpPr>
        <p:spPr>
          <a:ln/>
        </p:spPr>
      </p:sp>
      <p:sp>
        <p:nvSpPr>
          <p:cNvPr id="18434" name="Rectangle 3"/>
          <p:cNvSpPr>
            <a:spLocks noGrp="1" noChangeArrowheads="1"/>
          </p:cNvSpPr>
          <p:nvPr>
            <p:ph type="body" idx="1"/>
          </p:nvPr>
        </p:nvSpPr>
        <p:spPr/>
        <p:txBody>
          <a:bodyPr/>
          <a:lstStyle/>
          <a:p>
            <a:pPr eaLnBrk="1" hangingPunct="1"/>
            <a:endParaRPr lang="pt-PT" smtClean="0"/>
          </a:p>
        </p:txBody>
      </p:sp>
      <p:sp>
        <p:nvSpPr>
          <p:cNvPr id="18435" name="Marcador de Posição do Cabeçalho 7"/>
          <p:cNvSpPr>
            <a:spLocks noGrp="1"/>
          </p:cNvSpPr>
          <p:nvPr>
            <p:ph type="hdr" sz="quarter"/>
          </p:nvPr>
        </p:nvSpPr>
        <p:spPr>
          <a:noFill/>
        </p:spPr>
        <p:txBody>
          <a:bodyPr/>
          <a:lstStyle/>
          <a:p>
            <a:endParaRPr lang="pt-PT"/>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Rectangle 2"/>
          <p:cNvSpPr>
            <a:spLocks noGrp="1" noRot="1" noChangeAspect="1" noChangeArrowheads="1" noTextEdit="1"/>
          </p:cNvSpPr>
          <p:nvPr>
            <p:ph type="sldImg"/>
          </p:nvPr>
        </p:nvSpPr>
        <p:spPr>
          <a:ln/>
        </p:spPr>
      </p:sp>
      <p:sp>
        <p:nvSpPr>
          <p:cNvPr id="34818" name="Rectangle 3"/>
          <p:cNvSpPr>
            <a:spLocks noGrp="1" noChangeArrowheads="1"/>
          </p:cNvSpPr>
          <p:nvPr>
            <p:ph type="body" idx="1"/>
          </p:nvPr>
        </p:nvSpPr>
        <p:spPr/>
        <p:txBody>
          <a:bodyPr/>
          <a:lstStyle/>
          <a:p>
            <a:pPr eaLnBrk="1" hangingPunct="1"/>
            <a:endParaRPr lang="pt-PT" smtClean="0"/>
          </a:p>
        </p:txBody>
      </p:sp>
      <p:sp>
        <p:nvSpPr>
          <p:cNvPr id="34819" name="Marcador de Posição do Cabeçalho 7"/>
          <p:cNvSpPr>
            <a:spLocks noGrp="1"/>
          </p:cNvSpPr>
          <p:nvPr>
            <p:ph type="hdr" sz="quarter"/>
          </p:nvPr>
        </p:nvSpPr>
        <p:spPr>
          <a:noFill/>
        </p:spPr>
        <p:txBody>
          <a:bodyPr/>
          <a:lstStyle/>
          <a:p>
            <a:endParaRPr lang="pt-PT"/>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Marcador de Posição da Imagem do Diapositivo 1"/>
          <p:cNvSpPr>
            <a:spLocks noGrp="1" noRot="1" noChangeAspect="1" noTextEdit="1"/>
          </p:cNvSpPr>
          <p:nvPr>
            <p:ph type="sldImg"/>
          </p:nvPr>
        </p:nvSpPr>
        <p:spPr>
          <a:ln/>
        </p:spPr>
      </p:sp>
      <p:sp>
        <p:nvSpPr>
          <p:cNvPr id="56322" name="Marcador de Posição de Notas 2"/>
          <p:cNvSpPr>
            <a:spLocks noGrp="1"/>
          </p:cNvSpPr>
          <p:nvPr>
            <p:ph type="body" idx="1"/>
          </p:nvPr>
        </p:nvSpPr>
        <p:spPr/>
        <p:txBody>
          <a:bodyPr/>
          <a:lstStyle/>
          <a:p>
            <a:endParaRPr lang="pt-PT" smtClean="0"/>
          </a:p>
        </p:txBody>
      </p:sp>
      <p:sp>
        <p:nvSpPr>
          <p:cNvPr id="56323" name="Marcador de Posição do Cabeçalho 3"/>
          <p:cNvSpPr>
            <a:spLocks noGrp="1"/>
          </p:cNvSpPr>
          <p:nvPr>
            <p:ph type="hdr" sz="quarter"/>
          </p:nvPr>
        </p:nvSpPr>
        <p:spPr>
          <a:noFill/>
        </p:spPr>
        <p:txBody>
          <a:bodyPr/>
          <a:lstStyle/>
          <a:p>
            <a:endParaRPr lang="pt-PT"/>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o de título">
    <p:spTree>
      <p:nvGrpSpPr>
        <p:cNvPr id="1" name=""/>
        <p:cNvGrpSpPr/>
        <p:nvPr/>
      </p:nvGrpSpPr>
      <p:grpSpPr>
        <a:xfrm>
          <a:off x="0" y="0"/>
          <a:ext cx="0" cy="0"/>
          <a:chOff x="0" y="0"/>
          <a:chExt cx="0" cy="0"/>
        </a:xfrm>
      </p:grpSpPr>
      <p:sp>
        <p:nvSpPr>
          <p:cNvPr id="4" name="Rectângulo 22"/>
          <p:cNvSpPr/>
          <p:nvPr/>
        </p:nvSpPr>
        <p:spPr>
          <a:xfrm flipV="1">
            <a:off x="5410200" y="3810000"/>
            <a:ext cx="3733800" cy="90488"/>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5" name="Rectângulo 23"/>
          <p:cNvSpPr/>
          <p:nvPr/>
        </p:nvSpPr>
        <p:spPr>
          <a:xfrm flipV="1">
            <a:off x="5410200" y="3897313"/>
            <a:ext cx="3733800" cy="19208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6" name="Rectângulo 24"/>
          <p:cNvSpPr/>
          <p:nvPr/>
        </p:nvSpPr>
        <p:spPr>
          <a:xfrm flipV="1">
            <a:off x="5410200" y="4114800"/>
            <a:ext cx="3733800" cy="9525"/>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7" name="Rectângulo 25"/>
          <p:cNvSpPr/>
          <p:nvPr/>
        </p:nvSpPr>
        <p:spPr>
          <a:xfrm flipV="1">
            <a:off x="5410200" y="4164013"/>
            <a:ext cx="1965325" cy="19050"/>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10" name="Rectângulo 26"/>
          <p:cNvSpPr/>
          <p:nvPr/>
        </p:nvSpPr>
        <p:spPr>
          <a:xfrm flipV="1">
            <a:off x="5410200" y="4198938"/>
            <a:ext cx="1965325" cy="9525"/>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useBgFill="1">
        <p:nvSpPr>
          <p:cNvPr id="11" name="Rectângulo arredondado 29"/>
          <p:cNvSpPr/>
          <p:nvPr/>
        </p:nvSpPr>
        <p:spPr bwMode="white">
          <a:xfrm>
            <a:off x="5410200" y="3962400"/>
            <a:ext cx="3063875" cy="26988"/>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useBgFill="1">
        <p:nvSpPr>
          <p:cNvPr id="12" name="Rectângulo arredondado 30"/>
          <p:cNvSpPr/>
          <p:nvPr/>
        </p:nvSpPr>
        <p:spPr bwMode="white">
          <a:xfrm>
            <a:off x="7377113" y="4060825"/>
            <a:ext cx="1600200" cy="36513"/>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13" name="Rectângulo 6"/>
          <p:cNvSpPr/>
          <p:nvPr/>
        </p:nvSpPr>
        <p:spPr>
          <a:xfrm>
            <a:off x="0" y="3649663"/>
            <a:ext cx="9144000" cy="24447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14" name="Rectângulo 9"/>
          <p:cNvSpPr/>
          <p:nvPr/>
        </p:nvSpPr>
        <p:spPr>
          <a:xfrm>
            <a:off x="0" y="3675063"/>
            <a:ext cx="9144000" cy="1412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15" name="Rectângulo 10"/>
          <p:cNvSpPr/>
          <p:nvPr/>
        </p:nvSpPr>
        <p:spPr>
          <a:xfrm flipV="1">
            <a:off x="6413500" y="3643313"/>
            <a:ext cx="2730500" cy="247650"/>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16" name="Rectângulo 18"/>
          <p:cNvSpPr/>
          <p:nvPr/>
        </p:nvSpPr>
        <p:spPr>
          <a:xfrm>
            <a:off x="0" y="0"/>
            <a:ext cx="9144000" cy="370205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8" name="Título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lang="pt-PT" smtClean="0"/>
              <a:t>Clique para editar o estilo</a:t>
            </a:r>
            <a:endParaRPr lang="en-US"/>
          </a:p>
        </p:txBody>
      </p:sp>
      <p:sp>
        <p:nvSpPr>
          <p:cNvPr id="9" name="Subtítulo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pt-PT" smtClean="0"/>
              <a:t>Faça clique para editar o estilo</a:t>
            </a:r>
            <a:endParaRPr lang="en-US"/>
          </a:p>
        </p:txBody>
      </p:sp>
      <p:sp>
        <p:nvSpPr>
          <p:cNvPr id="17" name="Marcador de Posição da Data 27"/>
          <p:cNvSpPr>
            <a:spLocks noGrp="1"/>
          </p:cNvSpPr>
          <p:nvPr>
            <p:ph type="dt" sz="half" idx="10"/>
          </p:nvPr>
        </p:nvSpPr>
        <p:spPr>
          <a:xfrm>
            <a:off x="6705600" y="4206875"/>
            <a:ext cx="960438" cy="457200"/>
          </a:xfrm>
        </p:spPr>
        <p:txBody>
          <a:bodyPr/>
          <a:lstStyle>
            <a:lvl1pPr>
              <a:defRPr/>
            </a:lvl1pPr>
          </a:lstStyle>
          <a:p>
            <a:pPr>
              <a:defRPr/>
            </a:pPr>
            <a:endParaRPr lang="pt-PT"/>
          </a:p>
        </p:txBody>
      </p:sp>
      <p:sp>
        <p:nvSpPr>
          <p:cNvPr id="18" name="Marcador de Posição do Rodapé 16"/>
          <p:cNvSpPr>
            <a:spLocks noGrp="1"/>
          </p:cNvSpPr>
          <p:nvPr>
            <p:ph type="ftr" sz="quarter" idx="11"/>
          </p:nvPr>
        </p:nvSpPr>
        <p:spPr>
          <a:xfrm>
            <a:off x="5410200" y="4205288"/>
            <a:ext cx="1295400" cy="457200"/>
          </a:xfrm>
        </p:spPr>
        <p:txBody>
          <a:bodyPr/>
          <a:lstStyle>
            <a:lvl1pPr>
              <a:defRPr/>
            </a:lvl1pPr>
          </a:lstStyle>
          <a:p>
            <a:pPr>
              <a:defRPr/>
            </a:pPr>
            <a:endParaRPr lang="pt-PT"/>
          </a:p>
        </p:txBody>
      </p:sp>
      <p:sp>
        <p:nvSpPr>
          <p:cNvPr id="19" name="Marcador de Posição do Número do Diapositivo 28"/>
          <p:cNvSpPr>
            <a:spLocks noGrp="1"/>
          </p:cNvSpPr>
          <p:nvPr>
            <p:ph type="sldNum" sz="quarter" idx="12"/>
          </p:nvPr>
        </p:nvSpPr>
        <p:spPr>
          <a:xfrm>
            <a:off x="8320088" y="1588"/>
            <a:ext cx="747712" cy="365125"/>
          </a:xfrm>
        </p:spPr>
        <p:txBody>
          <a:bodyPr/>
          <a:lstStyle>
            <a:lvl1pPr algn="r">
              <a:defRPr sz="1800">
                <a:solidFill>
                  <a:schemeClr val="bg1"/>
                </a:solidFill>
              </a:defRPr>
            </a:lvl1pPr>
          </a:lstStyle>
          <a:p>
            <a:pPr>
              <a:defRPr/>
            </a:pPr>
            <a:fld id="{99941B41-0F0E-49DC-985D-35D0CCD38942}" type="slidenum">
              <a:rPr lang="pt-PT"/>
              <a:pPr>
                <a:defRPr/>
              </a:pPr>
              <a:t>‹#›</a:t>
            </a:fld>
            <a:endParaRPr lang="pt-P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PT" smtClean="0"/>
              <a:t>Clique para editar o estilo</a:t>
            </a:r>
            <a:endParaRPr lang="en-US"/>
          </a:p>
        </p:txBody>
      </p:sp>
      <p:sp>
        <p:nvSpPr>
          <p:cNvPr id="3" name="Marcador de Posição de Texto Vertical 2"/>
          <p:cNvSpPr>
            <a:spLocks noGrp="1"/>
          </p:cNvSpPr>
          <p:nvPr>
            <p:ph type="body" orient="vert" idx="1"/>
          </p:nvPr>
        </p:nvSpPr>
        <p:spPr/>
        <p:txBody>
          <a:bodyPr vert="eaVert"/>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en-US"/>
          </a:p>
        </p:txBody>
      </p:sp>
      <p:sp>
        <p:nvSpPr>
          <p:cNvPr id="4" name="Marcador de Posição da Data 13"/>
          <p:cNvSpPr>
            <a:spLocks noGrp="1"/>
          </p:cNvSpPr>
          <p:nvPr>
            <p:ph type="dt" sz="half" idx="10"/>
          </p:nvPr>
        </p:nvSpPr>
        <p:spPr/>
        <p:txBody>
          <a:bodyPr/>
          <a:lstStyle>
            <a:lvl1pPr>
              <a:defRPr/>
            </a:lvl1pPr>
          </a:lstStyle>
          <a:p>
            <a:pPr>
              <a:defRPr/>
            </a:pPr>
            <a:endParaRPr lang="pt-PT"/>
          </a:p>
        </p:txBody>
      </p:sp>
      <p:sp>
        <p:nvSpPr>
          <p:cNvPr id="5" name="Marcador de Posição do Rodapé 2"/>
          <p:cNvSpPr>
            <a:spLocks noGrp="1"/>
          </p:cNvSpPr>
          <p:nvPr>
            <p:ph type="ftr" sz="quarter" idx="11"/>
          </p:nvPr>
        </p:nvSpPr>
        <p:spPr/>
        <p:txBody>
          <a:bodyPr/>
          <a:lstStyle>
            <a:lvl1pPr>
              <a:defRPr/>
            </a:lvl1pPr>
          </a:lstStyle>
          <a:p>
            <a:pPr>
              <a:defRPr/>
            </a:pPr>
            <a:endParaRPr lang="pt-PT"/>
          </a:p>
        </p:txBody>
      </p:sp>
      <p:sp>
        <p:nvSpPr>
          <p:cNvPr id="6" name="Marcador de Posição do Número do Diapositivo 22"/>
          <p:cNvSpPr>
            <a:spLocks noGrp="1"/>
          </p:cNvSpPr>
          <p:nvPr>
            <p:ph type="sldNum" sz="quarter" idx="12"/>
          </p:nvPr>
        </p:nvSpPr>
        <p:spPr/>
        <p:txBody>
          <a:bodyPr/>
          <a:lstStyle>
            <a:lvl1pPr>
              <a:defRPr/>
            </a:lvl1pPr>
          </a:lstStyle>
          <a:p>
            <a:pPr>
              <a:defRPr/>
            </a:pPr>
            <a:fld id="{A5A59857-7D80-4F42-A06B-8B63F7EAA95E}" type="slidenum">
              <a:rPr lang="pt-PT"/>
              <a:pPr>
                <a:defRPr/>
              </a:pPr>
              <a:t>‹#›</a:t>
            </a:fld>
            <a:endParaRPr lang="pt-P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e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781800" y="1143000"/>
            <a:ext cx="1905000" cy="5486400"/>
          </a:xfrm>
        </p:spPr>
        <p:txBody>
          <a:bodyPr vert="eaVert"/>
          <a:lstStyle/>
          <a:p>
            <a:r>
              <a:rPr lang="pt-PT" smtClean="0"/>
              <a:t>Clique para editar o estilo</a:t>
            </a:r>
            <a:endParaRPr lang="en-US"/>
          </a:p>
        </p:txBody>
      </p:sp>
      <p:sp>
        <p:nvSpPr>
          <p:cNvPr id="3" name="Marcador de Posição de Texto Vertical 2"/>
          <p:cNvSpPr>
            <a:spLocks noGrp="1"/>
          </p:cNvSpPr>
          <p:nvPr>
            <p:ph type="body" orient="vert" idx="1"/>
          </p:nvPr>
        </p:nvSpPr>
        <p:spPr>
          <a:xfrm>
            <a:off x="457200" y="1143000"/>
            <a:ext cx="6248400" cy="5486400"/>
          </a:xfrm>
        </p:spPr>
        <p:txBody>
          <a:bodyPr vert="eaVert"/>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en-US"/>
          </a:p>
        </p:txBody>
      </p:sp>
      <p:sp>
        <p:nvSpPr>
          <p:cNvPr id="4" name="Marcador de Posição da Data 13"/>
          <p:cNvSpPr>
            <a:spLocks noGrp="1"/>
          </p:cNvSpPr>
          <p:nvPr>
            <p:ph type="dt" sz="half" idx="10"/>
          </p:nvPr>
        </p:nvSpPr>
        <p:spPr/>
        <p:txBody>
          <a:bodyPr/>
          <a:lstStyle>
            <a:lvl1pPr>
              <a:defRPr/>
            </a:lvl1pPr>
          </a:lstStyle>
          <a:p>
            <a:pPr>
              <a:defRPr/>
            </a:pPr>
            <a:endParaRPr lang="pt-PT"/>
          </a:p>
        </p:txBody>
      </p:sp>
      <p:sp>
        <p:nvSpPr>
          <p:cNvPr id="5" name="Marcador de Posição do Rodapé 2"/>
          <p:cNvSpPr>
            <a:spLocks noGrp="1"/>
          </p:cNvSpPr>
          <p:nvPr>
            <p:ph type="ftr" sz="quarter" idx="11"/>
          </p:nvPr>
        </p:nvSpPr>
        <p:spPr/>
        <p:txBody>
          <a:bodyPr/>
          <a:lstStyle>
            <a:lvl1pPr>
              <a:defRPr/>
            </a:lvl1pPr>
          </a:lstStyle>
          <a:p>
            <a:pPr>
              <a:defRPr/>
            </a:pPr>
            <a:endParaRPr lang="pt-PT"/>
          </a:p>
        </p:txBody>
      </p:sp>
      <p:sp>
        <p:nvSpPr>
          <p:cNvPr id="6" name="Marcador de Posição do Número do Diapositivo 22"/>
          <p:cNvSpPr>
            <a:spLocks noGrp="1"/>
          </p:cNvSpPr>
          <p:nvPr>
            <p:ph type="sldNum" sz="quarter" idx="12"/>
          </p:nvPr>
        </p:nvSpPr>
        <p:spPr/>
        <p:txBody>
          <a:bodyPr/>
          <a:lstStyle>
            <a:lvl1pPr>
              <a:defRPr/>
            </a:lvl1pPr>
          </a:lstStyle>
          <a:p>
            <a:pPr>
              <a:defRPr/>
            </a:pPr>
            <a:fld id="{4BC83A8F-1DF2-4C70-B6FF-EB778D2D82E3}" type="slidenum">
              <a:rPr lang="pt-PT"/>
              <a:pPr>
                <a:defRPr/>
              </a:pPr>
              <a:t>‹#›</a:t>
            </a:fld>
            <a:endParaRPr lang="pt-P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object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PT" smtClean="0"/>
              <a:t>Clique para editar o estilo</a:t>
            </a:r>
            <a:endParaRPr lang="en-US"/>
          </a:p>
        </p:txBody>
      </p:sp>
      <p:sp>
        <p:nvSpPr>
          <p:cNvPr id="3" name="Marcador de Posição de Conteúdo 2"/>
          <p:cNvSpPr>
            <a:spLocks noGrp="1"/>
          </p:cNvSpPr>
          <p:nvPr>
            <p:ph idx="1"/>
          </p:nvPr>
        </p:nvSpPr>
        <p:spPr/>
        <p:txBody>
          <a:body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en-US"/>
          </a:p>
        </p:txBody>
      </p:sp>
      <p:sp>
        <p:nvSpPr>
          <p:cNvPr id="4" name="Marcador de Posição da Data 13"/>
          <p:cNvSpPr>
            <a:spLocks noGrp="1"/>
          </p:cNvSpPr>
          <p:nvPr>
            <p:ph type="dt" sz="half" idx="10"/>
          </p:nvPr>
        </p:nvSpPr>
        <p:spPr/>
        <p:txBody>
          <a:bodyPr/>
          <a:lstStyle>
            <a:lvl1pPr>
              <a:defRPr/>
            </a:lvl1pPr>
          </a:lstStyle>
          <a:p>
            <a:pPr>
              <a:defRPr/>
            </a:pPr>
            <a:endParaRPr lang="pt-PT"/>
          </a:p>
        </p:txBody>
      </p:sp>
      <p:sp>
        <p:nvSpPr>
          <p:cNvPr id="5" name="Marcador de Posição do Rodapé 2"/>
          <p:cNvSpPr>
            <a:spLocks noGrp="1"/>
          </p:cNvSpPr>
          <p:nvPr>
            <p:ph type="ftr" sz="quarter" idx="11"/>
          </p:nvPr>
        </p:nvSpPr>
        <p:spPr/>
        <p:txBody>
          <a:bodyPr/>
          <a:lstStyle>
            <a:lvl1pPr>
              <a:defRPr/>
            </a:lvl1pPr>
          </a:lstStyle>
          <a:p>
            <a:pPr>
              <a:defRPr/>
            </a:pPr>
            <a:endParaRPr lang="pt-PT"/>
          </a:p>
        </p:txBody>
      </p:sp>
      <p:sp>
        <p:nvSpPr>
          <p:cNvPr id="6" name="Marcador de Posição do Número do Diapositivo 22"/>
          <p:cNvSpPr>
            <a:spLocks noGrp="1"/>
          </p:cNvSpPr>
          <p:nvPr>
            <p:ph type="sldNum" sz="quarter" idx="12"/>
          </p:nvPr>
        </p:nvSpPr>
        <p:spPr/>
        <p:txBody>
          <a:bodyPr/>
          <a:lstStyle>
            <a:lvl1pPr>
              <a:defRPr/>
            </a:lvl1pPr>
          </a:lstStyle>
          <a:p>
            <a:pPr>
              <a:defRPr/>
            </a:pPr>
            <a:fld id="{456D5728-98B9-4A16-B3A1-C6DD47855513}" type="slidenum">
              <a:rPr lang="pt-PT"/>
              <a:pPr>
                <a:defRPr/>
              </a:pPr>
              <a:t>‹#›</a:t>
            </a:fld>
            <a:endParaRPr lang="pt-P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cção">
    <p:spTree>
      <p:nvGrpSpPr>
        <p:cNvPr id="1" name=""/>
        <p:cNvGrpSpPr/>
        <p:nvPr/>
      </p:nvGrpSpPr>
      <p:grpSpPr>
        <a:xfrm>
          <a:off x="0" y="0"/>
          <a:ext cx="0" cy="0"/>
          <a:chOff x="0" y="0"/>
          <a:chExt cx="0" cy="0"/>
        </a:xfrm>
      </p:grpSpPr>
      <p:sp>
        <p:nvSpPr>
          <p:cNvPr id="2" name="Título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lang="pt-PT" smtClean="0"/>
              <a:t>Clique para editar o estilo</a:t>
            </a:r>
            <a:endParaRPr lang="en-US"/>
          </a:p>
        </p:txBody>
      </p:sp>
      <p:sp>
        <p:nvSpPr>
          <p:cNvPr id="3" name="Marcador de Posição do Texto 2"/>
          <p:cNvSpPr>
            <a:spLocks noGrp="1"/>
          </p:cNvSpPr>
          <p:nvPr>
            <p:ph type="body" idx="1"/>
          </p:nvPr>
        </p:nvSpPr>
        <p:spPr>
          <a:xfrm>
            <a:off x="722313" y="3367088"/>
            <a:ext cx="7772400" cy="1509712"/>
          </a:xfrm>
        </p:spPr>
        <p:txBody>
          <a:bodyPr/>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pt-PT" smtClean="0"/>
              <a:t>Clique para editar os estilos</a:t>
            </a:r>
          </a:p>
        </p:txBody>
      </p:sp>
      <p:sp>
        <p:nvSpPr>
          <p:cNvPr id="4" name="Marcador de Posição da Data 13"/>
          <p:cNvSpPr>
            <a:spLocks noGrp="1"/>
          </p:cNvSpPr>
          <p:nvPr>
            <p:ph type="dt" sz="half" idx="10"/>
          </p:nvPr>
        </p:nvSpPr>
        <p:spPr/>
        <p:txBody>
          <a:bodyPr/>
          <a:lstStyle>
            <a:lvl1pPr>
              <a:defRPr/>
            </a:lvl1pPr>
          </a:lstStyle>
          <a:p>
            <a:pPr>
              <a:defRPr/>
            </a:pPr>
            <a:endParaRPr lang="pt-PT"/>
          </a:p>
        </p:txBody>
      </p:sp>
      <p:sp>
        <p:nvSpPr>
          <p:cNvPr id="5" name="Marcador de Posição do Rodapé 2"/>
          <p:cNvSpPr>
            <a:spLocks noGrp="1"/>
          </p:cNvSpPr>
          <p:nvPr>
            <p:ph type="ftr" sz="quarter" idx="11"/>
          </p:nvPr>
        </p:nvSpPr>
        <p:spPr/>
        <p:txBody>
          <a:bodyPr/>
          <a:lstStyle>
            <a:lvl1pPr>
              <a:defRPr/>
            </a:lvl1pPr>
          </a:lstStyle>
          <a:p>
            <a:pPr>
              <a:defRPr/>
            </a:pPr>
            <a:endParaRPr lang="pt-PT"/>
          </a:p>
        </p:txBody>
      </p:sp>
      <p:sp>
        <p:nvSpPr>
          <p:cNvPr id="6" name="Marcador de Posição do Número do Diapositivo 22"/>
          <p:cNvSpPr>
            <a:spLocks noGrp="1"/>
          </p:cNvSpPr>
          <p:nvPr>
            <p:ph type="sldNum" sz="quarter" idx="12"/>
          </p:nvPr>
        </p:nvSpPr>
        <p:spPr/>
        <p:txBody>
          <a:bodyPr/>
          <a:lstStyle>
            <a:lvl1pPr>
              <a:defRPr/>
            </a:lvl1pPr>
          </a:lstStyle>
          <a:p>
            <a:pPr>
              <a:defRPr/>
            </a:pPr>
            <a:fld id="{258567AC-0A1F-4FC2-B7F5-86B59FE7441E}" type="slidenum">
              <a:rPr lang="pt-PT"/>
              <a:pPr>
                <a:defRPr/>
              </a:pPr>
              <a:t>‹#›</a:t>
            </a:fld>
            <a:endParaRPr lang="pt-P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Conteúdo Dup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PT" smtClean="0"/>
              <a:t>Clique para editar o estilo</a:t>
            </a:r>
            <a:endParaRPr lang="en-US"/>
          </a:p>
        </p:txBody>
      </p:sp>
      <p:sp>
        <p:nvSpPr>
          <p:cNvPr id="3" name="Marcador de Posição de Conteúdo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en-US"/>
          </a:p>
        </p:txBody>
      </p:sp>
      <p:sp>
        <p:nvSpPr>
          <p:cNvPr id="4" name="Marcador de Posição de Conteúdo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en-US"/>
          </a:p>
        </p:txBody>
      </p:sp>
      <p:sp>
        <p:nvSpPr>
          <p:cNvPr id="5" name="Marcador de Posição da Data 13"/>
          <p:cNvSpPr>
            <a:spLocks noGrp="1"/>
          </p:cNvSpPr>
          <p:nvPr>
            <p:ph type="dt" sz="half" idx="10"/>
          </p:nvPr>
        </p:nvSpPr>
        <p:spPr/>
        <p:txBody>
          <a:bodyPr/>
          <a:lstStyle>
            <a:lvl1pPr>
              <a:defRPr/>
            </a:lvl1pPr>
          </a:lstStyle>
          <a:p>
            <a:pPr>
              <a:defRPr/>
            </a:pPr>
            <a:endParaRPr lang="pt-PT"/>
          </a:p>
        </p:txBody>
      </p:sp>
      <p:sp>
        <p:nvSpPr>
          <p:cNvPr id="6" name="Marcador de Posição do Rodapé 2"/>
          <p:cNvSpPr>
            <a:spLocks noGrp="1"/>
          </p:cNvSpPr>
          <p:nvPr>
            <p:ph type="ftr" sz="quarter" idx="11"/>
          </p:nvPr>
        </p:nvSpPr>
        <p:spPr/>
        <p:txBody>
          <a:bodyPr/>
          <a:lstStyle>
            <a:lvl1pPr>
              <a:defRPr/>
            </a:lvl1pPr>
          </a:lstStyle>
          <a:p>
            <a:pPr>
              <a:defRPr/>
            </a:pPr>
            <a:endParaRPr lang="pt-PT"/>
          </a:p>
        </p:txBody>
      </p:sp>
      <p:sp>
        <p:nvSpPr>
          <p:cNvPr id="7" name="Marcador de Posição do Número do Diapositivo 22"/>
          <p:cNvSpPr>
            <a:spLocks noGrp="1"/>
          </p:cNvSpPr>
          <p:nvPr>
            <p:ph type="sldNum" sz="quarter" idx="12"/>
          </p:nvPr>
        </p:nvSpPr>
        <p:spPr/>
        <p:txBody>
          <a:bodyPr/>
          <a:lstStyle>
            <a:lvl1pPr>
              <a:defRPr/>
            </a:lvl1pPr>
          </a:lstStyle>
          <a:p>
            <a:pPr>
              <a:defRPr/>
            </a:pPr>
            <a:fld id="{1591F411-6825-4EA4-8DDC-E00C0780C77F}" type="slidenum">
              <a:rPr lang="pt-PT"/>
              <a:pPr>
                <a:defRPr/>
              </a:pPr>
              <a:t>‹#›</a:t>
            </a:fld>
            <a:endParaRPr lang="pt-P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a:xfrm>
            <a:off x="381000" y="1143000"/>
            <a:ext cx="8382000" cy="1069848"/>
          </a:xfrm>
        </p:spPr>
        <p:txBody>
          <a:bodyPr/>
          <a:lstStyle>
            <a:lvl1pPr>
              <a:defRPr sz="4000" b="0" i="0" cap="none" baseline="0"/>
            </a:lvl1pPr>
          </a:lstStyle>
          <a:p>
            <a:r>
              <a:rPr lang="pt-PT" smtClean="0"/>
              <a:t>Clique para editar o estilo</a:t>
            </a:r>
            <a:endParaRPr lang="en-US"/>
          </a:p>
        </p:txBody>
      </p:sp>
      <p:sp>
        <p:nvSpPr>
          <p:cNvPr id="3" name="Marcador de Posição do Texto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a:r>
              <a:rPr lang="pt-PT" smtClean="0"/>
              <a:t>Clique para editar os estilos</a:t>
            </a:r>
          </a:p>
        </p:txBody>
      </p:sp>
      <p:sp>
        <p:nvSpPr>
          <p:cNvPr id="4" name="Marcador de Posição do Texto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a:r>
              <a:rPr lang="pt-PT" smtClean="0"/>
              <a:t>Clique para editar os estilos</a:t>
            </a:r>
          </a:p>
        </p:txBody>
      </p:sp>
      <p:sp>
        <p:nvSpPr>
          <p:cNvPr id="5" name="Marcador de Posição de Conteúdo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en-US"/>
          </a:p>
        </p:txBody>
      </p:sp>
      <p:sp>
        <p:nvSpPr>
          <p:cNvPr id="6" name="Marcador de Posição de Conteúdo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en-US"/>
          </a:p>
        </p:txBody>
      </p:sp>
      <p:sp>
        <p:nvSpPr>
          <p:cNvPr id="7" name="Marcador de Posição da Data 25"/>
          <p:cNvSpPr>
            <a:spLocks noGrp="1"/>
          </p:cNvSpPr>
          <p:nvPr>
            <p:ph type="dt" sz="half" idx="10"/>
          </p:nvPr>
        </p:nvSpPr>
        <p:spPr/>
        <p:txBody>
          <a:bodyPr rtlCol="0"/>
          <a:lstStyle>
            <a:lvl1pPr>
              <a:defRPr/>
            </a:lvl1pPr>
          </a:lstStyle>
          <a:p>
            <a:pPr>
              <a:defRPr/>
            </a:pPr>
            <a:endParaRPr lang="pt-PT"/>
          </a:p>
        </p:txBody>
      </p:sp>
      <p:sp>
        <p:nvSpPr>
          <p:cNvPr id="8" name="Marcador de Posição do Número do Diapositivo 26"/>
          <p:cNvSpPr>
            <a:spLocks noGrp="1"/>
          </p:cNvSpPr>
          <p:nvPr>
            <p:ph type="sldNum" sz="quarter" idx="11"/>
          </p:nvPr>
        </p:nvSpPr>
        <p:spPr/>
        <p:txBody>
          <a:bodyPr rtlCol="0"/>
          <a:lstStyle>
            <a:lvl1pPr>
              <a:defRPr/>
            </a:lvl1pPr>
          </a:lstStyle>
          <a:p>
            <a:pPr>
              <a:defRPr/>
            </a:pPr>
            <a:fld id="{870A2881-6D9E-4687-936B-205314CAC3BC}" type="slidenum">
              <a:rPr lang="pt-PT"/>
              <a:pPr>
                <a:defRPr/>
              </a:pPr>
              <a:t>‹#›</a:t>
            </a:fld>
            <a:endParaRPr lang="pt-PT"/>
          </a:p>
        </p:txBody>
      </p:sp>
      <p:sp>
        <p:nvSpPr>
          <p:cNvPr id="9" name="Marcador de Posição do Rodapé 27"/>
          <p:cNvSpPr>
            <a:spLocks noGrp="1"/>
          </p:cNvSpPr>
          <p:nvPr>
            <p:ph type="ftr" sz="quarter" idx="12"/>
          </p:nvPr>
        </p:nvSpPr>
        <p:spPr/>
        <p:txBody>
          <a:bodyPr rtlCol="0"/>
          <a:lstStyle>
            <a:lvl1pPr>
              <a:defRPr/>
            </a:lvl1pPr>
          </a:lstStyle>
          <a:p>
            <a:pPr>
              <a:defRPr/>
            </a:pPr>
            <a:endParaRPr lang="pt-P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 título">
    <p:spTree>
      <p:nvGrpSpPr>
        <p:cNvPr id="1" name=""/>
        <p:cNvGrpSpPr/>
        <p:nvPr/>
      </p:nvGrpSpPr>
      <p:grpSpPr>
        <a:xfrm>
          <a:off x="0" y="0"/>
          <a:ext cx="0" cy="0"/>
          <a:chOff x="0" y="0"/>
          <a:chExt cx="0" cy="0"/>
        </a:xfrm>
      </p:grpSpPr>
      <p:sp>
        <p:nvSpPr>
          <p:cNvPr id="2" name="Título 1"/>
          <p:cNvSpPr>
            <a:spLocks noGrp="1"/>
          </p:cNvSpPr>
          <p:nvPr>
            <p:ph type="title"/>
          </p:nvPr>
        </p:nvSpPr>
        <p:spPr>
          <a:xfrm>
            <a:off x="457200" y="1143000"/>
            <a:ext cx="8229600" cy="1069848"/>
          </a:xfrm>
        </p:spPr>
        <p:txBody>
          <a:bodyPr/>
          <a:lstStyle>
            <a:lvl1pPr>
              <a:defRPr sz="4000">
                <a:solidFill>
                  <a:schemeClr val="tx2"/>
                </a:solidFill>
              </a:defRPr>
            </a:lvl1pPr>
          </a:lstStyle>
          <a:p>
            <a:r>
              <a:rPr lang="pt-PT" smtClean="0"/>
              <a:t>Clique para editar o estilo</a:t>
            </a:r>
            <a:endParaRPr lang="en-US"/>
          </a:p>
        </p:txBody>
      </p:sp>
      <p:sp>
        <p:nvSpPr>
          <p:cNvPr id="3" name="Marcador de Posição da Data 2"/>
          <p:cNvSpPr>
            <a:spLocks noGrp="1"/>
          </p:cNvSpPr>
          <p:nvPr>
            <p:ph type="dt" sz="half" idx="10"/>
          </p:nvPr>
        </p:nvSpPr>
        <p:spPr>
          <a:xfrm>
            <a:off x="6583363" y="612775"/>
            <a:ext cx="957262" cy="457200"/>
          </a:xfrm>
        </p:spPr>
        <p:txBody>
          <a:bodyPr/>
          <a:lstStyle>
            <a:lvl1pPr>
              <a:defRPr/>
            </a:lvl1pPr>
          </a:lstStyle>
          <a:p>
            <a:pPr>
              <a:defRPr/>
            </a:pPr>
            <a:endParaRPr lang="pt-PT"/>
          </a:p>
        </p:txBody>
      </p:sp>
      <p:sp>
        <p:nvSpPr>
          <p:cNvPr id="4" name="Marcador de Posição do Rodapé 3"/>
          <p:cNvSpPr>
            <a:spLocks noGrp="1"/>
          </p:cNvSpPr>
          <p:nvPr>
            <p:ph type="ftr" sz="quarter" idx="11"/>
          </p:nvPr>
        </p:nvSpPr>
        <p:spPr/>
        <p:txBody>
          <a:bodyPr/>
          <a:lstStyle>
            <a:lvl1pPr>
              <a:defRPr/>
            </a:lvl1pPr>
          </a:lstStyle>
          <a:p>
            <a:pPr>
              <a:defRPr/>
            </a:pPr>
            <a:endParaRPr lang="pt-PT"/>
          </a:p>
        </p:txBody>
      </p:sp>
      <p:sp>
        <p:nvSpPr>
          <p:cNvPr id="5" name="Marcador de Posição do Número do Diapositivo 4"/>
          <p:cNvSpPr>
            <a:spLocks noGrp="1"/>
          </p:cNvSpPr>
          <p:nvPr>
            <p:ph type="sldNum" sz="quarter" idx="12"/>
          </p:nvPr>
        </p:nvSpPr>
        <p:spPr/>
        <p:txBody>
          <a:bodyPr/>
          <a:lstStyle>
            <a:lvl1pPr>
              <a:defRPr/>
            </a:lvl1pPr>
          </a:lstStyle>
          <a:p>
            <a:pPr>
              <a:defRPr/>
            </a:pPr>
            <a:fld id="{A963CEF1-B855-45A6-AD8F-568B8B2A2F39}" type="slidenum">
              <a:rPr lang="pt-PT"/>
              <a:pPr>
                <a:defRPr/>
              </a:pPr>
              <a:t>‹#›</a:t>
            </a:fld>
            <a:endParaRPr lang="pt-P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Marcador de Posição da Data 13"/>
          <p:cNvSpPr>
            <a:spLocks noGrp="1"/>
          </p:cNvSpPr>
          <p:nvPr>
            <p:ph type="dt" sz="half" idx="10"/>
          </p:nvPr>
        </p:nvSpPr>
        <p:spPr/>
        <p:txBody>
          <a:bodyPr/>
          <a:lstStyle>
            <a:lvl1pPr>
              <a:defRPr/>
            </a:lvl1pPr>
          </a:lstStyle>
          <a:p>
            <a:pPr>
              <a:defRPr/>
            </a:pPr>
            <a:endParaRPr lang="pt-PT"/>
          </a:p>
        </p:txBody>
      </p:sp>
      <p:sp>
        <p:nvSpPr>
          <p:cNvPr id="3" name="Marcador de Posição do Rodapé 2"/>
          <p:cNvSpPr>
            <a:spLocks noGrp="1"/>
          </p:cNvSpPr>
          <p:nvPr>
            <p:ph type="ftr" sz="quarter" idx="11"/>
          </p:nvPr>
        </p:nvSpPr>
        <p:spPr/>
        <p:txBody>
          <a:bodyPr/>
          <a:lstStyle>
            <a:lvl1pPr>
              <a:defRPr/>
            </a:lvl1pPr>
          </a:lstStyle>
          <a:p>
            <a:pPr>
              <a:defRPr/>
            </a:pPr>
            <a:endParaRPr lang="pt-PT"/>
          </a:p>
        </p:txBody>
      </p:sp>
      <p:sp>
        <p:nvSpPr>
          <p:cNvPr id="4" name="Marcador de Posição do Número do Diapositivo 22"/>
          <p:cNvSpPr>
            <a:spLocks noGrp="1"/>
          </p:cNvSpPr>
          <p:nvPr>
            <p:ph type="sldNum" sz="quarter" idx="12"/>
          </p:nvPr>
        </p:nvSpPr>
        <p:spPr/>
        <p:txBody>
          <a:bodyPr/>
          <a:lstStyle>
            <a:lvl1pPr>
              <a:defRPr/>
            </a:lvl1pPr>
          </a:lstStyle>
          <a:p>
            <a:pPr>
              <a:defRPr/>
            </a:pPr>
            <a:fld id="{6D46F54E-605C-47DD-A9EA-769E90814C18}" type="slidenum">
              <a:rPr lang="pt-PT"/>
              <a:pPr>
                <a:defRPr/>
              </a:pPr>
              <a:t>‹#›</a:t>
            </a:fld>
            <a:endParaRPr lang="pt-P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5353496" y="1101970"/>
            <a:ext cx="3383280" cy="877824"/>
          </a:xfrm>
        </p:spPr>
        <p:txBody>
          <a:bodyPr anchor="b"/>
          <a:lstStyle>
            <a:lvl1pPr algn="l">
              <a:buNone/>
              <a:defRPr sz="1800" b="1"/>
            </a:lvl1pPr>
          </a:lstStyle>
          <a:p>
            <a:r>
              <a:rPr lang="pt-PT" smtClean="0"/>
              <a:t>Clique para editar o estilo</a:t>
            </a:r>
            <a:endParaRPr lang="en-US"/>
          </a:p>
        </p:txBody>
      </p:sp>
      <p:sp>
        <p:nvSpPr>
          <p:cNvPr id="3" name="Marcador de Posição do Texto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a:r>
              <a:rPr lang="pt-PT" smtClean="0"/>
              <a:t>Clique para editar os estilos</a:t>
            </a:r>
          </a:p>
        </p:txBody>
      </p:sp>
      <p:sp>
        <p:nvSpPr>
          <p:cNvPr id="4" name="Marcador de Posição de Conteúdo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en-US"/>
          </a:p>
        </p:txBody>
      </p:sp>
      <p:sp>
        <p:nvSpPr>
          <p:cNvPr id="5" name="Marcador de Posição da Data 13"/>
          <p:cNvSpPr>
            <a:spLocks noGrp="1"/>
          </p:cNvSpPr>
          <p:nvPr>
            <p:ph type="dt" sz="half" idx="10"/>
          </p:nvPr>
        </p:nvSpPr>
        <p:spPr/>
        <p:txBody>
          <a:bodyPr/>
          <a:lstStyle>
            <a:lvl1pPr>
              <a:defRPr/>
            </a:lvl1pPr>
          </a:lstStyle>
          <a:p>
            <a:pPr>
              <a:defRPr/>
            </a:pPr>
            <a:endParaRPr lang="pt-PT"/>
          </a:p>
        </p:txBody>
      </p:sp>
      <p:sp>
        <p:nvSpPr>
          <p:cNvPr id="6" name="Marcador de Posição do Rodapé 2"/>
          <p:cNvSpPr>
            <a:spLocks noGrp="1"/>
          </p:cNvSpPr>
          <p:nvPr>
            <p:ph type="ftr" sz="quarter" idx="11"/>
          </p:nvPr>
        </p:nvSpPr>
        <p:spPr/>
        <p:txBody>
          <a:bodyPr/>
          <a:lstStyle>
            <a:lvl1pPr>
              <a:defRPr/>
            </a:lvl1pPr>
          </a:lstStyle>
          <a:p>
            <a:pPr>
              <a:defRPr/>
            </a:pPr>
            <a:endParaRPr lang="pt-PT"/>
          </a:p>
        </p:txBody>
      </p:sp>
      <p:sp>
        <p:nvSpPr>
          <p:cNvPr id="7" name="Marcador de Posição do Número do Diapositivo 22"/>
          <p:cNvSpPr>
            <a:spLocks noGrp="1"/>
          </p:cNvSpPr>
          <p:nvPr>
            <p:ph type="sldNum" sz="quarter" idx="12"/>
          </p:nvPr>
        </p:nvSpPr>
        <p:spPr/>
        <p:txBody>
          <a:bodyPr/>
          <a:lstStyle>
            <a:lvl1pPr>
              <a:defRPr/>
            </a:lvl1pPr>
          </a:lstStyle>
          <a:p>
            <a:pPr>
              <a:defRPr/>
            </a:pPr>
            <a:fld id="{61CEDED8-AEA4-4EBA-AF09-71375D03F41E}" type="slidenum">
              <a:rPr lang="pt-PT"/>
              <a:pPr>
                <a:defRPr/>
              </a:pPr>
              <a:t>‹#›</a:t>
            </a:fld>
            <a:endParaRPr lang="pt-P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lang="pt-PT" smtClean="0"/>
              <a:t>Clique para editar o estilo</a:t>
            </a:r>
            <a:endParaRPr lang="en-US"/>
          </a:p>
        </p:txBody>
      </p:sp>
      <p:sp>
        <p:nvSpPr>
          <p:cNvPr id="3" name="Marcador de Posição da Imagem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normAutofit/>
          </a:bodyPr>
          <a:lstStyle>
            <a:lvl1pPr marL="0" indent="0">
              <a:buNone/>
              <a:defRPr sz="3200"/>
            </a:lvl1pPr>
          </a:lstStyle>
          <a:p>
            <a:pPr lvl="0"/>
            <a:r>
              <a:rPr lang="pt-PT" noProof="0" smtClean="0"/>
              <a:t>Clique no ícone para adicionar uma imagem</a:t>
            </a:r>
            <a:endParaRPr lang="en-US" noProof="0" dirty="0"/>
          </a:p>
        </p:txBody>
      </p:sp>
      <p:sp>
        <p:nvSpPr>
          <p:cNvPr id="4" name="Marcador de Posição do Texto 3"/>
          <p:cNvSpPr>
            <a:spLocks noGrp="1"/>
          </p:cNvSpPr>
          <p:nvPr>
            <p:ph type="body" sz="half" idx="2"/>
          </p:nvPr>
        </p:nvSpPr>
        <p:spPr>
          <a:xfrm>
            <a:off x="6088443" y="3274308"/>
            <a:ext cx="2590800" cy="2516489"/>
          </a:xfrm>
        </p:spPr>
        <p:txBody>
          <a:bodyPr lIns="0" tIns="0" rIns="45720"/>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a:r>
              <a:rPr lang="pt-PT" smtClean="0"/>
              <a:t>Clique para editar os estilos</a:t>
            </a:r>
          </a:p>
        </p:txBody>
      </p:sp>
      <p:sp>
        <p:nvSpPr>
          <p:cNvPr id="5" name="Marcador de Posição da Data 13"/>
          <p:cNvSpPr>
            <a:spLocks noGrp="1"/>
          </p:cNvSpPr>
          <p:nvPr>
            <p:ph type="dt" sz="half" idx="10"/>
          </p:nvPr>
        </p:nvSpPr>
        <p:spPr/>
        <p:txBody>
          <a:bodyPr/>
          <a:lstStyle>
            <a:lvl1pPr>
              <a:defRPr/>
            </a:lvl1pPr>
          </a:lstStyle>
          <a:p>
            <a:pPr>
              <a:defRPr/>
            </a:pPr>
            <a:endParaRPr lang="pt-PT"/>
          </a:p>
        </p:txBody>
      </p:sp>
      <p:sp>
        <p:nvSpPr>
          <p:cNvPr id="6" name="Marcador de Posição do Rodapé 2"/>
          <p:cNvSpPr>
            <a:spLocks noGrp="1"/>
          </p:cNvSpPr>
          <p:nvPr>
            <p:ph type="ftr" sz="quarter" idx="11"/>
          </p:nvPr>
        </p:nvSpPr>
        <p:spPr/>
        <p:txBody>
          <a:bodyPr/>
          <a:lstStyle>
            <a:lvl1pPr>
              <a:defRPr/>
            </a:lvl1pPr>
          </a:lstStyle>
          <a:p>
            <a:pPr>
              <a:defRPr/>
            </a:pPr>
            <a:endParaRPr lang="pt-PT"/>
          </a:p>
        </p:txBody>
      </p:sp>
      <p:sp>
        <p:nvSpPr>
          <p:cNvPr id="7" name="Marcador de Posição do Número do Diapositivo 22"/>
          <p:cNvSpPr>
            <a:spLocks noGrp="1"/>
          </p:cNvSpPr>
          <p:nvPr>
            <p:ph type="sldNum" sz="quarter" idx="12"/>
          </p:nvPr>
        </p:nvSpPr>
        <p:spPr/>
        <p:txBody>
          <a:bodyPr/>
          <a:lstStyle>
            <a:lvl1pPr>
              <a:defRPr/>
            </a:lvl1pPr>
          </a:lstStyle>
          <a:p>
            <a:pPr>
              <a:defRPr/>
            </a:pPr>
            <a:fld id="{22FB507D-3F19-4DEC-BE59-C522589C97ED}" type="slidenum">
              <a:rPr lang="pt-PT"/>
              <a:pPr>
                <a:defRPr/>
              </a:pPr>
              <a:t>‹#›</a:t>
            </a:fld>
            <a:endParaRPr lang="pt-P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Rectângulo 27"/>
          <p:cNvSpPr/>
          <p:nvPr/>
        </p:nvSpPr>
        <p:spPr>
          <a:xfrm>
            <a:off x="0" y="366713"/>
            <a:ext cx="9144000" cy="8413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29" name="Rectângulo 28"/>
          <p:cNvSpPr/>
          <p:nvPr/>
        </p:nvSpPr>
        <p:spPr>
          <a:xfrm>
            <a:off x="0" y="0"/>
            <a:ext cx="9144000" cy="31115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30" name="Rectângulo 29"/>
          <p:cNvSpPr/>
          <p:nvPr/>
        </p:nvSpPr>
        <p:spPr>
          <a:xfrm>
            <a:off x="0" y="307975"/>
            <a:ext cx="9144000" cy="92075"/>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31" name="Rectângulo 30"/>
          <p:cNvSpPr/>
          <p:nvPr/>
        </p:nvSpPr>
        <p:spPr>
          <a:xfrm flipV="1">
            <a:off x="5410200" y="360363"/>
            <a:ext cx="3733800" cy="904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32" name="Rectângulo 31"/>
          <p:cNvSpPr/>
          <p:nvPr/>
        </p:nvSpPr>
        <p:spPr>
          <a:xfrm flipV="1">
            <a:off x="5410200" y="439738"/>
            <a:ext cx="3733800" cy="18097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useBgFill="1">
        <p:nvSpPr>
          <p:cNvPr id="33" name="Rectângulo arredondado 32"/>
          <p:cNvSpPr/>
          <p:nvPr/>
        </p:nvSpPr>
        <p:spPr bwMode="white">
          <a:xfrm>
            <a:off x="5407025" y="496888"/>
            <a:ext cx="3063875" cy="28575"/>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useBgFill="1">
        <p:nvSpPr>
          <p:cNvPr id="34" name="Rectângulo arredondado 33"/>
          <p:cNvSpPr/>
          <p:nvPr/>
        </p:nvSpPr>
        <p:spPr bwMode="white">
          <a:xfrm>
            <a:off x="7373938" y="588963"/>
            <a:ext cx="1600200" cy="3651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35" name="Rectângulo 34"/>
          <p:cNvSpPr/>
          <p:nvPr/>
        </p:nvSpPr>
        <p:spPr bwMode="invGray">
          <a:xfrm>
            <a:off x="9085263" y="-1588"/>
            <a:ext cx="57150" cy="620713"/>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36" name="Rectângulo 35"/>
          <p:cNvSpPr/>
          <p:nvPr/>
        </p:nvSpPr>
        <p:spPr bwMode="invGray">
          <a:xfrm>
            <a:off x="9043988" y="-1588"/>
            <a:ext cx="28575" cy="620713"/>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37" name="Rectângulo 36"/>
          <p:cNvSpPr/>
          <p:nvPr/>
        </p:nvSpPr>
        <p:spPr bwMode="invGray">
          <a:xfrm>
            <a:off x="9024938" y="-1588"/>
            <a:ext cx="9525" cy="620713"/>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38" name="Rectângulo 37"/>
          <p:cNvSpPr/>
          <p:nvPr/>
        </p:nvSpPr>
        <p:spPr bwMode="invGray">
          <a:xfrm>
            <a:off x="8975725" y="-1588"/>
            <a:ext cx="26988" cy="620713"/>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39" name="Rectângulo 38"/>
          <p:cNvSpPr/>
          <p:nvPr/>
        </p:nvSpPr>
        <p:spPr bwMode="invGray">
          <a:xfrm>
            <a:off x="8915400" y="0"/>
            <a:ext cx="55563" cy="585788"/>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40" name="Rectângulo 39"/>
          <p:cNvSpPr/>
          <p:nvPr/>
        </p:nvSpPr>
        <p:spPr bwMode="invGray">
          <a:xfrm>
            <a:off x="8874125" y="0"/>
            <a:ext cx="7938" cy="585788"/>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1039" name="Marcador de Posição do Título 21"/>
          <p:cNvSpPr>
            <a:spLocks noGrp="1"/>
          </p:cNvSpPr>
          <p:nvPr>
            <p:ph type="title"/>
          </p:nvPr>
        </p:nvSpPr>
        <p:spPr bwMode="auto">
          <a:xfrm>
            <a:off x="457200" y="1143000"/>
            <a:ext cx="8229600" cy="10668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pt-PT" smtClean="0"/>
              <a:t>Clique para editar o estilo</a:t>
            </a:r>
            <a:endParaRPr lang="en-US" smtClean="0"/>
          </a:p>
        </p:txBody>
      </p:sp>
      <p:sp>
        <p:nvSpPr>
          <p:cNvPr id="1040" name="Marcador de Posição do Texto 12"/>
          <p:cNvSpPr>
            <a:spLocks noGrp="1"/>
          </p:cNvSpPr>
          <p:nvPr>
            <p:ph type="body" idx="1"/>
          </p:nvPr>
        </p:nvSpPr>
        <p:spPr bwMode="auto">
          <a:xfrm>
            <a:off x="457200" y="2249488"/>
            <a:ext cx="8229600" cy="432435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en-US" smtClean="0"/>
          </a:p>
        </p:txBody>
      </p:sp>
      <p:sp>
        <p:nvSpPr>
          <p:cNvPr id="14" name="Marcador de Posição da Data 13"/>
          <p:cNvSpPr>
            <a:spLocks noGrp="1"/>
          </p:cNvSpPr>
          <p:nvPr>
            <p:ph type="dt" sz="half" idx="2"/>
          </p:nvPr>
        </p:nvSpPr>
        <p:spPr>
          <a:xfrm>
            <a:off x="6586538" y="612775"/>
            <a:ext cx="957262" cy="457200"/>
          </a:xfrm>
          <a:prstGeom prst="rect">
            <a:avLst/>
          </a:prstGeom>
        </p:spPr>
        <p:txBody>
          <a:bodyPr vert="horz"/>
          <a:lstStyle>
            <a:lvl1pPr algn="l" eaLnBrk="1" latinLnBrk="0" hangingPunct="1">
              <a:defRPr kumimoji="0" sz="800">
                <a:solidFill>
                  <a:schemeClr val="accent2"/>
                </a:solidFill>
              </a:defRPr>
            </a:lvl1pPr>
          </a:lstStyle>
          <a:p>
            <a:pPr>
              <a:defRPr/>
            </a:pPr>
            <a:endParaRPr lang="pt-PT"/>
          </a:p>
        </p:txBody>
      </p:sp>
      <p:sp>
        <p:nvSpPr>
          <p:cNvPr id="3" name="Marcador de Posição do Rodapé 2"/>
          <p:cNvSpPr>
            <a:spLocks noGrp="1"/>
          </p:cNvSpPr>
          <p:nvPr>
            <p:ph type="ftr" sz="quarter" idx="3"/>
          </p:nvPr>
        </p:nvSpPr>
        <p:spPr>
          <a:xfrm>
            <a:off x="5257800" y="612775"/>
            <a:ext cx="1325563" cy="457200"/>
          </a:xfrm>
          <a:prstGeom prst="rect">
            <a:avLst/>
          </a:prstGeom>
        </p:spPr>
        <p:txBody>
          <a:bodyPr vert="horz"/>
          <a:lstStyle>
            <a:lvl1pPr algn="r" eaLnBrk="1" latinLnBrk="0" hangingPunct="1">
              <a:defRPr kumimoji="0" sz="800">
                <a:solidFill>
                  <a:schemeClr val="accent2"/>
                </a:solidFill>
              </a:defRPr>
            </a:lvl1pPr>
          </a:lstStyle>
          <a:p>
            <a:pPr>
              <a:defRPr/>
            </a:pPr>
            <a:endParaRPr lang="pt-PT"/>
          </a:p>
        </p:txBody>
      </p:sp>
      <p:sp>
        <p:nvSpPr>
          <p:cNvPr id="23" name="Marcador de Posição do Número do Diapositivo 22"/>
          <p:cNvSpPr>
            <a:spLocks noGrp="1"/>
          </p:cNvSpPr>
          <p:nvPr>
            <p:ph type="sldNum" sz="quarter" idx="4"/>
          </p:nvPr>
        </p:nvSpPr>
        <p:spPr>
          <a:xfrm>
            <a:off x="8174038" y="1588"/>
            <a:ext cx="762000" cy="366712"/>
          </a:xfrm>
          <a:prstGeom prst="rect">
            <a:avLst/>
          </a:prstGeom>
        </p:spPr>
        <p:txBody>
          <a:bodyPr vert="horz" anchor="b"/>
          <a:lstStyle>
            <a:lvl1pPr algn="r" eaLnBrk="1" latinLnBrk="0" hangingPunct="1">
              <a:defRPr kumimoji="0" sz="1800">
                <a:solidFill>
                  <a:srgbClr val="FFFFFF"/>
                </a:solidFill>
              </a:defRPr>
            </a:lvl1pPr>
          </a:lstStyle>
          <a:p>
            <a:pPr>
              <a:defRPr/>
            </a:pPr>
            <a:fld id="{0433387A-AE88-406A-AA4C-56F63774E43A}" type="slidenum">
              <a:rPr lang="pt-PT"/>
              <a:pPr>
                <a:defRPr/>
              </a:pPr>
              <a:t>‹#›</a:t>
            </a:fld>
            <a:endParaRPr lang="pt-PT"/>
          </a:p>
        </p:txBody>
      </p:sp>
    </p:spTree>
  </p:cSld>
  <p:clrMap bg1="lt1" tx1="dk1" bg2="lt2" tx2="dk2" accent1="accent1" accent2="accent2" accent3="accent3" accent4="accent4" accent5="accent5" accent6="accent6" hlink="hlink" folHlink="folHlink"/>
  <p:sldLayoutIdLst>
    <p:sldLayoutId id="2147483894" r:id="rId1"/>
    <p:sldLayoutId id="2147483893" r:id="rId2"/>
    <p:sldLayoutId id="2147483892" r:id="rId3"/>
    <p:sldLayoutId id="2147483891" r:id="rId4"/>
    <p:sldLayoutId id="2147483895" r:id="rId5"/>
    <p:sldLayoutId id="2147483896" r:id="rId6"/>
    <p:sldLayoutId id="2147483890" r:id="rId7"/>
    <p:sldLayoutId id="2147483889" r:id="rId8"/>
    <p:sldLayoutId id="2147483888" r:id="rId9"/>
    <p:sldLayoutId id="2147483887" r:id="rId10"/>
    <p:sldLayoutId id="2147483886" r:id="rId11"/>
  </p:sldLayoutIdLst>
  <p:hf sldNum="0" hdr="0" ftr="0" dt="0"/>
  <p:txStyles>
    <p:titleStyle>
      <a:lvl1pPr algn="l" rtl="0" eaLnBrk="0" fontAlgn="base" hangingPunct="0">
        <a:spcBef>
          <a:spcPct val="0"/>
        </a:spcBef>
        <a:spcAft>
          <a:spcPct val="0"/>
        </a:spcAft>
        <a:defRPr sz="4000" kern="1200">
          <a:solidFill>
            <a:schemeClr val="tx2"/>
          </a:solidFill>
          <a:latin typeface="+mj-lt"/>
          <a:ea typeface="+mj-ea"/>
          <a:cs typeface="+mj-cs"/>
        </a:defRPr>
      </a:lvl1pPr>
      <a:lvl2pPr algn="l" rtl="0" eaLnBrk="0" fontAlgn="base" hangingPunct="0">
        <a:spcBef>
          <a:spcPct val="0"/>
        </a:spcBef>
        <a:spcAft>
          <a:spcPct val="0"/>
        </a:spcAft>
        <a:defRPr sz="4000">
          <a:solidFill>
            <a:schemeClr val="tx2"/>
          </a:solidFill>
          <a:latin typeface="Trebuchet MS" pitchFamily="34" charset="0"/>
        </a:defRPr>
      </a:lvl2pPr>
      <a:lvl3pPr algn="l" rtl="0" eaLnBrk="0" fontAlgn="base" hangingPunct="0">
        <a:spcBef>
          <a:spcPct val="0"/>
        </a:spcBef>
        <a:spcAft>
          <a:spcPct val="0"/>
        </a:spcAft>
        <a:defRPr sz="4000">
          <a:solidFill>
            <a:schemeClr val="tx2"/>
          </a:solidFill>
          <a:latin typeface="Trebuchet MS" pitchFamily="34" charset="0"/>
        </a:defRPr>
      </a:lvl3pPr>
      <a:lvl4pPr algn="l" rtl="0" eaLnBrk="0" fontAlgn="base" hangingPunct="0">
        <a:spcBef>
          <a:spcPct val="0"/>
        </a:spcBef>
        <a:spcAft>
          <a:spcPct val="0"/>
        </a:spcAft>
        <a:defRPr sz="4000">
          <a:solidFill>
            <a:schemeClr val="tx2"/>
          </a:solidFill>
          <a:latin typeface="Trebuchet MS" pitchFamily="34" charset="0"/>
        </a:defRPr>
      </a:lvl4pPr>
      <a:lvl5pPr algn="l" rtl="0" eaLnBrk="0" fontAlgn="base" hangingPunct="0">
        <a:spcBef>
          <a:spcPct val="0"/>
        </a:spcBef>
        <a:spcAft>
          <a:spcPct val="0"/>
        </a:spcAft>
        <a:defRPr sz="4000">
          <a:solidFill>
            <a:schemeClr val="tx2"/>
          </a:solidFill>
          <a:latin typeface="Trebuchet MS" pitchFamily="34" charset="0"/>
        </a:defRPr>
      </a:lvl5pPr>
      <a:lvl6pPr marL="457200" algn="l" rtl="0" fontAlgn="base">
        <a:spcBef>
          <a:spcPct val="0"/>
        </a:spcBef>
        <a:spcAft>
          <a:spcPct val="0"/>
        </a:spcAft>
        <a:defRPr sz="4000">
          <a:solidFill>
            <a:schemeClr val="tx2"/>
          </a:solidFill>
          <a:latin typeface="Trebuchet MS" pitchFamily="34" charset="0"/>
        </a:defRPr>
      </a:lvl6pPr>
      <a:lvl7pPr marL="914400" algn="l" rtl="0" fontAlgn="base">
        <a:spcBef>
          <a:spcPct val="0"/>
        </a:spcBef>
        <a:spcAft>
          <a:spcPct val="0"/>
        </a:spcAft>
        <a:defRPr sz="4000">
          <a:solidFill>
            <a:schemeClr val="tx2"/>
          </a:solidFill>
          <a:latin typeface="Trebuchet MS" pitchFamily="34" charset="0"/>
        </a:defRPr>
      </a:lvl7pPr>
      <a:lvl8pPr marL="1371600" algn="l" rtl="0" fontAlgn="base">
        <a:spcBef>
          <a:spcPct val="0"/>
        </a:spcBef>
        <a:spcAft>
          <a:spcPct val="0"/>
        </a:spcAft>
        <a:defRPr sz="4000">
          <a:solidFill>
            <a:schemeClr val="tx2"/>
          </a:solidFill>
          <a:latin typeface="Trebuchet MS" pitchFamily="34" charset="0"/>
        </a:defRPr>
      </a:lvl8pPr>
      <a:lvl9pPr marL="1828800" algn="l" rtl="0" fontAlgn="base">
        <a:spcBef>
          <a:spcPct val="0"/>
        </a:spcBef>
        <a:spcAft>
          <a:spcPct val="0"/>
        </a:spcAft>
        <a:defRPr sz="4000">
          <a:solidFill>
            <a:schemeClr val="tx2"/>
          </a:solidFill>
          <a:latin typeface="Trebuchet MS" pitchFamily="34" charset="0"/>
        </a:defRPr>
      </a:lvl9pPr>
    </p:titleStyle>
    <p:bodyStyle>
      <a:lvl1pPr marL="365125" indent="-255588" algn="l" rtl="0" eaLnBrk="0" fontAlgn="base" hangingPunct="0">
        <a:spcBef>
          <a:spcPts val="300"/>
        </a:spcBef>
        <a:spcAft>
          <a:spcPct val="0"/>
        </a:spcAft>
        <a:buClr>
          <a:srgbClr val="A04DA3"/>
        </a:buClr>
        <a:buFont typeface="Georgia" pitchFamily="18" charset="0"/>
        <a:buChar char="•"/>
        <a:defRPr sz="2800" kern="1200">
          <a:solidFill>
            <a:schemeClr val="tx1"/>
          </a:solidFill>
          <a:latin typeface="+mn-lt"/>
          <a:ea typeface="+mn-ea"/>
          <a:cs typeface="+mn-cs"/>
        </a:defRPr>
      </a:lvl1pPr>
      <a:lvl2pPr marL="657225" indent="-246063" algn="l" rtl="0" eaLnBrk="0" fontAlgn="base" hangingPunct="0">
        <a:spcBef>
          <a:spcPts val="300"/>
        </a:spcBef>
        <a:spcAft>
          <a:spcPct val="0"/>
        </a:spcAft>
        <a:buClr>
          <a:schemeClr val="accent2"/>
        </a:buClr>
        <a:buFont typeface="Georgia" pitchFamily="18" charset="0"/>
        <a:buChar char="▫"/>
        <a:defRPr sz="2600" kern="1200">
          <a:solidFill>
            <a:schemeClr val="accent2"/>
          </a:solidFill>
          <a:latin typeface="+mn-lt"/>
          <a:ea typeface="+mn-ea"/>
          <a:cs typeface="+mn-cs"/>
        </a:defRPr>
      </a:lvl2pPr>
      <a:lvl3pPr marL="922338" indent="-219075" algn="l" rtl="0" eaLnBrk="0" fontAlgn="base" hangingPunct="0">
        <a:spcBef>
          <a:spcPts val="300"/>
        </a:spcBef>
        <a:spcAft>
          <a:spcPct val="0"/>
        </a:spcAft>
        <a:buClr>
          <a:schemeClr val="accent1"/>
        </a:buClr>
        <a:buFont typeface="Wingdings 2" pitchFamily="18" charset="2"/>
        <a:buChar char=""/>
        <a:defRPr sz="2400" kern="1200">
          <a:solidFill>
            <a:schemeClr val="accent1"/>
          </a:solidFill>
          <a:latin typeface="+mn-lt"/>
          <a:ea typeface="+mn-ea"/>
          <a:cs typeface="+mn-cs"/>
        </a:defRPr>
      </a:lvl3pPr>
      <a:lvl4pPr marL="1179513" indent="-200025" algn="l" rtl="0" eaLnBrk="0" fontAlgn="base" hangingPunct="0">
        <a:spcBef>
          <a:spcPts val="300"/>
        </a:spcBef>
        <a:spcAft>
          <a:spcPct val="0"/>
        </a:spcAft>
        <a:buClr>
          <a:schemeClr val="accent1"/>
        </a:buClr>
        <a:buFont typeface="Wingdings 2" pitchFamily="18" charset="2"/>
        <a:buChar char=""/>
        <a:defRPr sz="2200" kern="1200">
          <a:solidFill>
            <a:schemeClr val="accent1"/>
          </a:solidFill>
          <a:latin typeface="+mn-lt"/>
          <a:ea typeface="+mn-ea"/>
          <a:cs typeface="+mn-cs"/>
        </a:defRPr>
      </a:lvl4pPr>
      <a:lvl5pPr marL="1389063" indent="-182563" algn="l" rtl="0" eaLnBrk="0" fontAlgn="base" hangingPunct="0">
        <a:spcBef>
          <a:spcPts val="300"/>
        </a:spcBef>
        <a:spcAft>
          <a:spcPct val="0"/>
        </a:spcAft>
        <a:buClr>
          <a:srgbClr val="A04DA3"/>
        </a:buClr>
        <a:buFont typeface="Georgia" pitchFamily="18" charset="0"/>
        <a:buChar char="▫"/>
        <a:defRPr sz="2000" kern="1200">
          <a:solidFill>
            <a:srgbClr val="A04DA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luis.morais.adv@netcabo.pt"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hyperlink" Target="https://webmail.netcabo.pt/exchweb/bin/redir.asp?URL=https://webmail.netcabo.pt/exchweb/bin/redir.asp?URL=https://webmail.netcabo.pt/exchweb/bin/redir.asp?URL=https://webmail.netcabo.pt/exchweb/bin/redir.asp?URL=https://webmail.netcabo.pt/exchweb/bin/redir.asp?URL=http://www.institutoeuropeu.eu/index.php?option=com_content&amp;view=article&amp;id=137&amp;Itemid=42&amp;lang=pt" TargetMode="External"/><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hyperlink" Target="http://www.hm-treasury.gov.uk/d/bank_agreement_090211.pdf"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714375" y="1071563"/>
            <a:ext cx="7772400" cy="5400675"/>
          </a:xfrm>
        </p:spPr>
        <p:txBody>
          <a:bodyPr>
            <a:normAutofit fontScale="90000"/>
          </a:bodyPr>
          <a:lstStyle/>
          <a:p>
            <a:pPr algn="ctr" eaLnBrk="1" hangingPunct="1">
              <a:defRPr/>
            </a:pPr>
            <a:r>
              <a:rPr lang="pt-PT" sz="2200" dirty="0" err="1" smtClean="0"/>
              <a:t>The</a:t>
            </a:r>
            <a:r>
              <a:rPr lang="pt-PT" sz="2200" dirty="0" smtClean="0"/>
              <a:t> </a:t>
            </a:r>
            <a:r>
              <a:rPr lang="pt-PT" sz="2200" dirty="0" err="1" smtClean="0"/>
              <a:t>International</a:t>
            </a:r>
            <a:r>
              <a:rPr lang="pt-PT" sz="2200" dirty="0" smtClean="0"/>
              <a:t> </a:t>
            </a:r>
            <a:r>
              <a:rPr lang="pt-PT" sz="2200" dirty="0" err="1" smtClean="0"/>
              <a:t>Economic</a:t>
            </a:r>
            <a:r>
              <a:rPr lang="pt-PT" sz="2200" dirty="0" smtClean="0"/>
              <a:t> </a:t>
            </a:r>
            <a:r>
              <a:rPr lang="pt-PT" sz="2200" dirty="0" err="1" smtClean="0"/>
              <a:t>Crisis</a:t>
            </a:r>
            <a:r>
              <a:rPr lang="pt-PT" sz="2200" dirty="0" smtClean="0"/>
              <a:t> – Causes </a:t>
            </a:r>
            <a:r>
              <a:rPr lang="pt-PT" sz="2200" dirty="0" err="1" smtClean="0"/>
              <a:t>of</a:t>
            </a:r>
            <a:r>
              <a:rPr lang="pt-PT" sz="2200" dirty="0" smtClean="0"/>
              <a:t> </a:t>
            </a:r>
            <a:r>
              <a:rPr lang="pt-PT" sz="2200" dirty="0" err="1" smtClean="0"/>
              <a:t>the</a:t>
            </a:r>
            <a:r>
              <a:rPr lang="pt-PT" sz="2200" dirty="0" smtClean="0"/>
              <a:t> </a:t>
            </a:r>
            <a:r>
              <a:rPr lang="pt-PT" sz="2200" dirty="0" err="1" smtClean="0"/>
              <a:t>Crisis</a:t>
            </a:r>
            <a:r>
              <a:rPr lang="pt-PT" sz="2200" dirty="0" smtClean="0"/>
              <a:t> </a:t>
            </a:r>
            <a:r>
              <a:rPr lang="pt-PT" sz="2200" dirty="0" err="1" smtClean="0"/>
              <a:t>and</a:t>
            </a:r>
            <a:r>
              <a:rPr lang="pt-PT" sz="2200" dirty="0" smtClean="0"/>
              <a:t> </a:t>
            </a:r>
            <a:r>
              <a:rPr lang="pt-PT" sz="2200" dirty="0" err="1" smtClean="0"/>
              <a:t>Consequences</a:t>
            </a:r>
            <a:r>
              <a:rPr lang="pt-PT" sz="2200" dirty="0" smtClean="0"/>
              <a:t> </a:t>
            </a:r>
            <a:r>
              <a:rPr lang="pt-PT" sz="2200" dirty="0" err="1" smtClean="0"/>
              <a:t>in</a:t>
            </a:r>
            <a:r>
              <a:rPr lang="pt-PT" sz="2200" dirty="0" smtClean="0"/>
              <a:t> </a:t>
            </a:r>
            <a:r>
              <a:rPr lang="pt-PT" sz="2200" dirty="0" err="1" smtClean="0"/>
              <a:t>Terms</a:t>
            </a:r>
            <a:r>
              <a:rPr lang="pt-PT" sz="2200" dirty="0" smtClean="0"/>
              <a:t> </a:t>
            </a:r>
            <a:r>
              <a:rPr lang="pt-PT" sz="2200" dirty="0" err="1" smtClean="0"/>
              <a:t>of</a:t>
            </a:r>
            <a:r>
              <a:rPr lang="pt-PT" sz="2200" dirty="0" smtClean="0"/>
              <a:t> </a:t>
            </a:r>
            <a:r>
              <a:rPr lang="pt-PT" sz="2200" dirty="0" err="1" smtClean="0"/>
              <a:t>Competition</a:t>
            </a:r>
            <a:r>
              <a:rPr lang="pt-PT" sz="2200" dirty="0" smtClean="0"/>
              <a:t> </a:t>
            </a:r>
            <a:r>
              <a:rPr lang="pt-PT" sz="2200" dirty="0" err="1" smtClean="0"/>
              <a:t>Policy</a:t>
            </a:r>
            <a:r>
              <a:rPr lang="pt-PT" sz="2200" dirty="0" smtClean="0"/>
              <a:t/>
            </a:r>
            <a:br>
              <a:rPr lang="pt-PT" sz="2200" dirty="0" smtClean="0"/>
            </a:br>
            <a:r>
              <a:rPr lang="pt-PT" sz="2200" dirty="0" smtClean="0"/>
              <a:t/>
            </a:r>
            <a:br>
              <a:rPr lang="pt-PT" sz="2200" dirty="0" smtClean="0"/>
            </a:br>
            <a:r>
              <a:rPr lang="pt-PT" sz="1600" dirty="0" smtClean="0"/>
              <a:t>9th </a:t>
            </a:r>
            <a:r>
              <a:rPr lang="pt-PT" sz="1600" dirty="0" err="1" smtClean="0"/>
              <a:t>of</a:t>
            </a:r>
            <a:r>
              <a:rPr lang="pt-PT" sz="1600" dirty="0" smtClean="0"/>
              <a:t> January2013</a:t>
            </a:r>
            <a:r>
              <a:rPr lang="pt-PT" sz="2200" dirty="0" smtClean="0"/>
              <a:t/>
            </a:r>
            <a:br>
              <a:rPr lang="pt-PT" sz="2200" dirty="0" smtClean="0"/>
            </a:br>
            <a:r>
              <a:rPr lang="pt-PT" sz="2200" dirty="0" err="1" smtClean="0"/>
              <a:t>University</a:t>
            </a:r>
            <a:r>
              <a:rPr lang="pt-PT" sz="2200" dirty="0" smtClean="0"/>
              <a:t> </a:t>
            </a:r>
            <a:r>
              <a:rPr lang="pt-PT" sz="2200" dirty="0" err="1" smtClean="0"/>
              <a:t>of</a:t>
            </a:r>
            <a:r>
              <a:rPr lang="pt-PT" sz="2200" dirty="0" smtClean="0"/>
              <a:t> Macau/</a:t>
            </a:r>
            <a:r>
              <a:rPr lang="pt-PT" sz="2200" dirty="0" err="1" smtClean="0"/>
              <a:t>Macau-China</a:t>
            </a:r>
            <a:r>
              <a:rPr lang="pt-PT" sz="2200" dirty="0" smtClean="0"/>
              <a:t/>
            </a:r>
            <a:br>
              <a:rPr lang="pt-PT" sz="2200" dirty="0" smtClean="0"/>
            </a:br>
            <a:r>
              <a:rPr lang="pt-PT" sz="2200" dirty="0" err="1" smtClean="0"/>
              <a:t>Jean</a:t>
            </a:r>
            <a:r>
              <a:rPr lang="pt-PT" sz="2200" dirty="0" smtClean="0"/>
              <a:t> </a:t>
            </a:r>
            <a:r>
              <a:rPr lang="pt-PT" sz="2200" dirty="0" err="1" smtClean="0"/>
              <a:t>Monnet</a:t>
            </a:r>
            <a:r>
              <a:rPr lang="pt-PT" sz="2200" dirty="0" smtClean="0"/>
              <a:t> </a:t>
            </a:r>
            <a:r>
              <a:rPr lang="pt-PT" sz="2200" dirty="0" err="1" smtClean="0"/>
              <a:t>Conference</a:t>
            </a:r>
            <a:r>
              <a:rPr lang="pt-PT" sz="2200" dirty="0" smtClean="0"/>
              <a:t/>
            </a:r>
            <a:br>
              <a:rPr lang="pt-PT" sz="2200" dirty="0" smtClean="0"/>
            </a:br>
            <a:r>
              <a:rPr lang="pt-PT" sz="2200" dirty="0" smtClean="0"/>
              <a:t/>
            </a:r>
            <a:br>
              <a:rPr lang="pt-PT" sz="2200" dirty="0" smtClean="0"/>
            </a:br>
            <a:r>
              <a:rPr lang="pt-PT" sz="2200" dirty="0" smtClean="0"/>
              <a:t>Luís Silva Morais</a:t>
            </a:r>
            <a:br>
              <a:rPr lang="pt-PT" sz="2200" dirty="0" smtClean="0"/>
            </a:br>
            <a:r>
              <a:rPr lang="pt-PT" sz="1800" dirty="0" smtClean="0"/>
              <a:t> SPEAKER</a:t>
            </a:r>
            <a:r>
              <a:rPr lang="pt-PT" sz="1800" dirty="0" smtClean="0">
                <a:solidFill>
                  <a:schemeClr val="hlink"/>
                </a:solidFill>
              </a:rPr>
              <a:t/>
            </a:r>
            <a:br>
              <a:rPr lang="pt-PT" sz="1800" dirty="0" smtClean="0">
                <a:solidFill>
                  <a:schemeClr val="hlink"/>
                </a:solidFill>
              </a:rPr>
            </a:br>
            <a:r>
              <a:rPr lang="pt-PT" sz="1800" dirty="0" smtClean="0">
                <a:solidFill>
                  <a:schemeClr val="hlink"/>
                </a:solidFill>
              </a:rPr>
              <a:t/>
            </a:r>
            <a:br>
              <a:rPr lang="pt-PT" sz="1800" dirty="0" smtClean="0">
                <a:solidFill>
                  <a:schemeClr val="hlink"/>
                </a:solidFill>
              </a:rPr>
            </a:br>
            <a:r>
              <a:rPr lang="pt-PT" sz="1800" dirty="0" smtClean="0">
                <a:solidFill>
                  <a:schemeClr val="hlink"/>
                </a:solidFill>
              </a:rPr>
              <a:t/>
            </a:r>
            <a:br>
              <a:rPr lang="pt-PT" sz="1800" dirty="0" smtClean="0">
                <a:solidFill>
                  <a:schemeClr val="hlink"/>
                </a:solidFill>
              </a:rPr>
            </a:br>
            <a:r>
              <a:rPr lang="pt-PT" sz="1800" dirty="0" err="1" smtClean="0">
                <a:hlinkClick r:id="rId3"/>
              </a:rPr>
              <a:t>Associate</a:t>
            </a:r>
            <a:r>
              <a:rPr lang="pt-PT" sz="1800" dirty="0" smtClean="0">
                <a:hlinkClick r:id="rId3"/>
              </a:rPr>
              <a:t> Professor – </a:t>
            </a:r>
            <a:r>
              <a:rPr lang="pt-PT" sz="1800" dirty="0" err="1" smtClean="0">
                <a:hlinkClick r:id="rId3"/>
              </a:rPr>
              <a:t>Lisbon</a:t>
            </a:r>
            <a:r>
              <a:rPr lang="pt-PT" sz="1800" dirty="0" smtClean="0">
                <a:hlinkClick r:id="rId3"/>
              </a:rPr>
              <a:t> </a:t>
            </a:r>
            <a:r>
              <a:rPr lang="pt-PT" sz="1800" dirty="0" err="1" smtClean="0">
                <a:hlinkClick r:id="rId3"/>
              </a:rPr>
              <a:t>Law</a:t>
            </a:r>
            <a:r>
              <a:rPr lang="pt-PT" sz="1800" dirty="0" smtClean="0">
                <a:hlinkClick r:id="rId3"/>
              </a:rPr>
              <a:t> </a:t>
            </a:r>
            <a:r>
              <a:rPr lang="pt-PT" sz="1800" dirty="0" err="1" smtClean="0">
                <a:hlinkClick r:id="rId3"/>
              </a:rPr>
              <a:t>University</a:t>
            </a:r>
            <a:r>
              <a:rPr lang="pt-PT" sz="1800" dirty="0" smtClean="0">
                <a:hlinkClick r:id="rId3"/>
              </a:rPr>
              <a:t> (FDL)</a:t>
            </a:r>
            <a:br>
              <a:rPr lang="pt-PT" sz="1800" dirty="0" smtClean="0">
                <a:hlinkClick r:id="rId3"/>
              </a:rPr>
            </a:br>
            <a:r>
              <a:rPr lang="pt-PT" sz="1800" dirty="0" err="1" smtClean="0">
                <a:hlinkClick r:id="rId3"/>
              </a:rPr>
              <a:t>Jean</a:t>
            </a:r>
            <a:r>
              <a:rPr lang="pt-PT" sz="1800" dirty="0" smtClean="0">
                <a:hlinkClick r:id="rId3"/>
              </a:rPr>
              <a:t> </a:t>
            </a:r>
            <a:r>
              <a:rPr lang="pt-PT" sz="1800" dirty="0" err="1" smtClean="0">
                <a:hlinkClick r:id="rId3"/>
              </a:rPr>
              <a:t>Monnet</a:t>
            </a:r>
            <a:r>
              <a:rPr lang="pt-PT" sz="1800" dirty="0" smtClean="0">
                <a:hlinkClick r:id="rId3"/>
              </a:rPr>
              <a:t> </a:t>
            </a:r>
            <a:r>
              <a:rPr lang="pt-PT" sz="1800" dirty="0" err="1" smtClean="0">
                <a:hlinkClick r:id="rId3"/>
              </a:rPr>
              <a:t>Chair</a:t>
            </a:r>
            <a:r>
              <a:rPr lang="pt-PT" sz="1800" dirty="0" smtClean="0">
                <a:hlinkClick r:id="rId3"/>
              </a:rPr>
              <a:t> (</a:t>
            </a:r>
            <a:r>
              <a:rPr lang="pt-PT" sz="1800" dirty="0" err="1" smtClean="0">
                <a:hlinkClick r:id="rId3"/>
              </a:rPr>
              <a:t>Economic</a:t>
            </a:r>
            <a:r>
              <a:rPr lang="pt-PT" sz="1800" dirty="0" smtClean="0">
                <a:hlinkClick r:id="rId3"/>
              </a:rPr>
              <a:t> </a:t>
            </a:r>
            <a:r>
              <a:rPr lang="pt-PT" sz="1800" dirty="0" err="1" smtClean="0">
                <a:hlinkClick r:id="rId3"/>
              </a:rPr>
              <a:t>Regulation</a:t>
            </a:r>
            <a:r>
              <a:rPr lang="pt-PT" sz="1800" dirty="0" smtClean="0">
                <a:hlinkClick r:id="rId3"/>
              </a:rPr>
              <a:t> </a:t>
            </a:r>
            <a:r>
              <a:rPr lang="pt-PT" sz="1800" dirty="0" err="1" smtClean="0">
                <a:hlinkClick r:id="rId3"/>
              </a:rPr>
              <a:t>in</a:t>
            </a:r>
            <a:r>
              <a:rPr lang="pt-PT" sz="1800" dirty="0" smtClean="0">
                <a:hlinkClick r:id="rId3"/>
              </a:rPr>
              <a:t> </a:t>
            </a:r>
            <a:r>
              <a:rPr lang="pt-PT" sz="1800" dirty="0" err="1" smtClean="0">
                <a:hlinkClick r:id="rId3"/>
              </a:rPr>
              <a:t>the</a:t>
            </a:r>
            <a:r>
              <a:rPr lang="pt-PT" sz="1800" dirty="0" smtClean="0">
                <a:hlinkClick r:id="rId3"/>
              </a:rPr>
              <a:t> EU)</a:t>
            </a:r>
            <a:r>
              <a:rPr lang="pt-PT" sz="1800" dirty="0" smtClean="0"/>
              <a:t/>
            </a:r>
            <a:br>
              <a:rPr lang="pt-PT" sz="1800" dirty="0" smtClean="0"/>
            </a:br>
            <a:r>
              <a:rPr lang="pt-PT" sz="1800" dirty="0" err="1" smtClean="0">
                <a:hlinkClick r:id="rId3"/>
              </a:rPr>
              <a:t>Vice-President</a:t>
            </a:r>
            <a:r>
              <a:rPr lang="pt-PT" sz="1800" dirty="0" smtClean="0">
                <a:hlinkClick r:id="rId3"/>
              </a:rPr>
              <a:t>, ECSA -Portugal</a:t>
            </a:r>
            <a:r>
              <a:rPr lang="pt-PT" sz="1800" dirty="0" smtClean="0"/>
              <a:t/>
            </a:r>
            <a:br>
              <a:rPr lang="pt-PT" sz="1800" dirty="0" smtClean="0"/>
            </a:br>
            <a:r>
              <a:rPr lang="pt-PT" sz="1800" dirty="0" smtClean="0">
                <a:hlinkClick r:id="rId3"/>
              </a:rPr>
              <a:t> </a:t>
            </a:r>
            <a:r>
              <a:rPr lang="pt-PT" sz="1800" dirty="0" err="1" smtClean="0">
                <a:hlinkClick r:id="rId3"/>
              </a:rPr>
              <a:t>Attorney-at-law</a:t>
            </a:r>
            <a:r>
              <a:rPr lang="pt-PT" sz="1800" dirty="0" smtClean="0">
                <a:hlinkClick r:id="rId3"/>
              </a:rPr>
              <a:t> – </a:t>
            </a:r>
            <a:r>
              <a:rPr lang="pt-PT" sz="1800" dirty="0" err="1" smtClean="0">
                <a:hlinkClick r:id="rId3"/>
              </a:rPr>
              <a:t>Partner</a:t>
            </a:r>
            <a:r>
              <a:rPr lang="pt-PT" sz="1800" dirty="0" smtClean="0">
                <a:hlinkClick r:id="rId3"/>
              </a:rPr>
              <a:t> – Paz Ferreira &amp; Associados </a:t>
            </a:r>
            <a:r>
              <a:rPr lang="pt-PT" sz="1800" dirty="0" smtClean="0"/>
              <a:t/>
            </a:r>
            <a:br>
              <a:rPr lang="pt-PT" sz="1800" dirty="0" smtClean="0"/>
            </a:br>
            <a:r>
              <a:rPr lang="pt-PT" sz="1800" dirty="0" smtClean="0">
                <a:hlinkClick r:id="rId3"/>
              </a:rPr>
              <a:t> (</a:t>
            </a:r>
            <a:r>
              <a:rPr lang="pt-PT" sz="1800" dirty="0" err="1" smtClean="0">
                <a:hlinkClick r:id="rId3"/>
              </a:rPr>
              <a:t>Law</a:t>
            </a:r>
            <a:r>
              <a:rPr lang="pt-PT" sz="1800" dirty="0" smtClean="0">
                <a:hlinkClick r:id="rId3"/>
              </a:rPr>
              <a:t> </a:t>
            </a:r>
            <a:r>
              <a:rPr lang="pt-PT" sz="1800" dirty="0" err="1" smtClean="0">
                <a:hlinkClick r:id="rId3"/>
              </a:rPr>
              <a:t>Firm</a:t>
            </a:r>
            <a:r>
              <a:rPr lang="pt-PT" sz="1800" dirty="0" smtClean="0">
                <a:hlinkClick r:id="rId3"/>
              </a:rPr>
              <a:t> – </a:t>
            </a:r>
            <a:r>
              <a:rPr lang="pt-PT" sz="1800" dirty="0" err="1" smtClean="0">
                <a:hlinkClick r:id="rId3"/>
              </a:rPr>
              <a:t>Lisbon</a:t>
            </a:r>
            <a:r>
              <a:rPr lang="pt-PT" sz="1800" dirty="0" smtClean="0">
                <a:hlinkClick r:id="rId3"/>
              </a:rPr>
              <a:t> </a:t>
            </a:r>
            <a:r>
              <a:rPr lang="pt-PT" sz="1800" dirty="0" err="1" smtClean="0">
                <a:hlinkClick r:id="rId3"/>
              </a:rPr>
              <a:t>and</a:t>
            </a:r>
            <a:r>
              <a:rPr lang="pt-PT" sz="1800" dirty="0" smtClean="0">
                <a:hlinkClick r:id="rId3"/>
              </a:rPr>
              <a:t> Ponta Delgada/</a:t>
            </a:r>
            <a:r>
              <a:rPr lang="pt-PT" sz="1800" dirty="0" err="1" smtClean="0">
                <a:hlinkClick r:id="rId3"/>
              </a:rPr>
              <a:t>Azores</a:t>
            </a:r>
            <a:r>
              <a:rPr lang="pt-PT" sz="1800" dirty="0" smtClean="0">
                <a:hlinkClick r:id="rId3"/>
              </a:rPr>
              <a:t>) </a:t>
            </a:r>
            <a:r>
              <a:rPr lang="pt-PT" sz="1800" dirty="0" smtClean="0"/>
              <a:t/>
            </a:r>
            <a:br>
              <a:rPr lang="pt-PT" sz="1800" dirty="0" smtClean="0"/>
            </a:br>
            <a:r>
              <a:rPr lang="pt-PT" sz="1400" dirty="0" err="1" smtClean="0">
                <a:hlinkClick r:id="rId3"/>
              </a:rPr>
              <a:t>luis.morais.adv@netcabo.pt</a:t>
            </a:r>
            <a:r>
              <a:rPr lang="pt-PT" sz="1400" dirty="0" smtClean="0"/>
              <a:t/>
            </a:r>
            <a:br>
              <a:rPr lang="pt-PT" sz="1400" dirty="0" smtClean="0"/>
            </a:br>
            <a:r>
              <a:rPr lang="pt-PT" sz="1400" dirty="0" smtClean="0"/>
              <a:t/>
            </a:r>
            <a:br>
              <a:rPr lang="pt-PT" sz="1400" dirty="0" smtClean="0"/>
            </a:br>
            <a:r>
              <a:rPr lang="pt-PT" sz="2200" dirty="0" smtClean="0"/>
              <a:t/>
            </a:r>
            <a:br>
              <a:rPr lang="pt-PT" sz="2200" dirty="0" smtClean="0"/>
            </a:br>
            <a:r>
              <a:rPr lang="en-GB" sz="1400" dirty="0" smtClean="0"/>
              <a:t>personal blog specialised in competition and regulation</a:t>
            </a:r>
            <a:r>
              <a:rPr lang="pt-PT" sz="1400" dirty="0" smtClean="0"/>
              <a:t/>
            </a:r>
            <a:br>
              <a:rPr lang="pt-PT" sz="1400" dirty="0" smtClean="0"/>
            </a:br>
            <a:r>
              <a:rPr lang="pt-PT" sz="1400" dirty="0" smtClean="0"/>
              <a:t>http://luissilvamorais.blogspot</a:t>
            </a:r>
          </a:p>
        </p:txBody>
      </p:sp>
      <p:pic>
        <p:nvPicPr>
          <p:cNvPr id="15362" name="Imagem 9" descr="logo_blue.jpg"/>
          <p:cNvPicPr>
            <a:picLocks noChangeAspect="1"/>
          </p:cNvPicPr>
          <p:nvPr/>
        </p:nvPicPr>
        <p:blipFill>
          <a:blip r:embed="rId4" cstate="print"/>
          <a:srcRect/>
          <a:stretch>
            <a:fillRect/>
          </a:stretch>
        </p:blipFill>
        <p:spPr bwMode="auto">
          <a:xfrm>
            <a:off x="323850" y="260350"/>
            <a:ext cx="3024188" cy="406400"/>
          </a:xfrm>
          <a:prstGeom prst="rect">
            <a:avLst/>
          </a:prstGeom>
          <a:noFill/>
          <a:ln w="9525">
            <a:noFill/>
            <a:miter lim="800000"/>
            <a:headEnd/>
            <a:tailEnd/>
          </a:ln>
        </p:spPr>
      </p:pic>
      <p:sp>
        <p:nvSpPr>
          <p:cNvPr id="15363" name="CaixaDeTexto 3"/>
          <p:cNvSpPr txBox="1">
            <a:spLocks noChangeArrowheads="1"/>
          </p:cNvSpPr>
          <p:nvPr/>
        </p:nvSpPr>
        <p:spPr bwMode="auto">
          <a:xfrm>
            <a:off x="323850" y="765175"/>
            <a:ext cx="4503738" cy="307975"/>
          </a:xfrm>
          <a:prstGeom prst="rect">
            <a:avLst/>
          </a:prstGeom>
          <a:noFill/>
          <a:ln w="9525">
            <a:noFill/>
            <a:miter lim="800000"/>
            <a:headEnd/>
            <a:tailEnd/>
          </a:ln>
        </p:spPr>
        <p:txBody>
          <a:bodyPr wrap="none">
            <a:spAutoFit/>
          </a:bodyPr>
          <a:lstStyle/>
          <a:p>
            <a:r>
              <a:rPr lang="pt-PT" sz="1400">
                <a:solidFill>
                  <a:schemeClr val="bg1"/>
                </a:solidFill>
              </a:rPr>
              <a:t>Luís Silva Morais – Professor of Lisbon Law University</a:t>
            </a:r>
          </a:p>
        </p:txBody>
      </p:sp>
      <p:sp>
        <p:nvSpPr>
          <p:cNvPr id="5" name="CaixaDeTexto 4"/>
          <p:cNvSpPr txBox="1"/>
          <p:nvPr/>
        </p:nvSpPr>
        <p:spPr>
          <a:xfrm>
            <a:off x="107950" y="5661025"/>
            <a:ext cx="9251950" cy="1970088"/>
          </a:xfrm>
          <a:prstGeom prst="rect">
            <a:avLst/>
          </a:prstGeom>
          <a:noFill/>
        </p:spPr>
        <p:txBody>
          <a:bodyPr>
            <a:spAutoFit/>
          </a:bodyPr>
          <a:lstStyle/>
          <a:p>
            <a:pPr>
              <a:defRPr/>
            </a:pPr>
            <a:r>
              <a:rPr lang="en-US" sz="1200" u="sng" dirty="0">
                <a:effectLst>
                  <a:outerShdw blurRad="38100" dist="38100" dir="2700000" algn="tl">
                    <a:srgbClr val="000000">
                      <a:alpha val="43137"/>
                    </a:srgbClr>
                  </a:outerShdw>
                </a:effectLst>
              </a:rPr>
              <a:t>You can access some of my papers and references to academic / research activities in connection with my Jean </a:t>
            </a:r>
            <a:r>
              <a:rPr lang="en-US" sz="1200" u="sng" dirty="0" err="1">
                <a:effectLst>
                  <a:outerShdw blurRad="38100" dist="38100" dir="2700000" algn="tl">
                    <a:srgbClr val="000000">
                      <a:alpha val="43137"/>
                    </a:srgbClr>
                  </a:outerShdw>
                </a:effectLst>
              </a:rPr>
              <a:t>MonnetChair</a:t>
            </a:r>
            <a:r>
              <a:rPr lang="en-US" sz="1200" u="sng" dirty="0">
                <a:effectLst>
                  <a:outerShdw blurRad="38100" dist="38100" dir="2700000" algn="tl">
                    <a:srgbClr val="000000">
                      <a:alpha val="43137"/>
                    </a:srgbClr>
                  </a:outerShdw>
                </a:effectLst>
              </a:rPr>
              <a:t> at:</a:t>
            </a:r>
          </a:p>
          <a:p>
            <a:pPr>
              <a:defRPr/>
            </a:pPr>
            <a:r>
              <a:rPr lang="en-US" sz="1200" dirty="0"/>
              <a:t> </a:t>
            </a:r>
          </a:p>
          <a:p>
            <a:pPr>
              <a:defRPr/>
            </a:pPr>
            <a:r>
              <a:rPr lang="en-US" sz="1400" dirty="0">
                <a:hlinkClick r:id="rId5"/>
              </a:rPr>
              <a:t>http://www.institutoeuropeu.eu/index.php?option=com_content&amp;view=article&amp;id=137&amp;Itemid=42&amp;lang=pt</a:t>
            </a:r>
            <a:endParaRPr lang="en-US" sz="1400" dirty="0"/>
          </a:p>
          <a:p>
            <a:pPr>
              <a:defRPr/>
            </a:pPr>
            <a:r>
              <a:rPr lang="en-US" sz="1400" dirty="0"/>
              <a:t> </a:t>
            </a:r>
          </a:p>
          <a:p>
            <a:pPr>
              <a:defRPr/>
            </a:pPr>
            <a:r>
              <a:rPr lang="en-US" sz="1400" dirty="0"/>
              <a:t> </a:t>
            </a:r>
          </a:p>
          <a:p>
            <a:pPr>
              <a:defRPr/>
            </a:pPr>
            <a:r>
              <a:rPr lang="en-US" sz="1400" dirty="0"/>
              <a:t> </a:t>
            </a:r>
          </a:p>
          <a:p>
            <a:pPr>
              <a:defRPr/>
            </a:pPr>
            <a:r>
              <a:rPr lang="en-US" sz="1400" dirty="0"/>
              <a:t/>
            </a:r>
            <a:br>
              <a:rPr lang="en-US" sz="1400" dirty="0"/>
            </a:br>
            <a:r>
              <a:rPr lang="en-US" sz="1400" dirty="0"/>
              <a:t/>
            </a:r>
            <a:br>
              <a:rPr lang="en-US" sz="1400" dirty="0"/>
            </a:br>
            <a:endParaRPr lang="pt-PT" sz="1400" dirty="0">
              <a:solidFill>
                <a:schemeClr val="accent6">
                  <a:lumMod val="75000"/>
                </a:schemeClr>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p:cNvSpPr>
          <p:nvPr>
            <p:ph type="title"/>
          </p:nvPr>
        </p:nvSpPr>
        <p:spPr/>
        <p:txBody>
          <a:bodyPr/>
          <a:lstStyle/>
          <a:p>
            <a:pPr algn="ctr"/>
            <a:r>
              <a:rPr lang="pt-PT" sz="2000" smtClean="0"/>
              <a:t>The International </a:t>
            </a:r>
            <a:r>
              <a:rPr lang="pt-PT" sz="2000" b="1" smtClean="0"/>
              <a:t>Economic Crisis – Causes of the Crisis and Consequences for Competition Policy </a:t>
            </a:r>
            <a:br>
              <a:rPr lang="pt-PT" sz="2000" b="1" smtClean="0"/>
            </a:br>
            <a:r>
              <a:rPr lang="pt-PT" sz="2000" b="1" smtClean="0"/>
              <a:t>1 – Overall Remarks – Cont.</a:t>
            </a:r>
          </a:p>
        </p:txBody>
      </p:sp>
      <p:sp>
        <p:nvSpPr>
          <p:cNvPr id="63491" name="Rectangle 3"/>
          <p:cNvSpPr>
            <a:spLocks noGrp="1"/>
          </p:cNvSpPr>
          <p:nvPr>
            <p:ph type="body" idx="1"/>
          </p:nvPr>
        </p:nvSpPr>
        <p:spPr/>
        <p:txBody>
          <a:bodyPr/>
          <a:lstStyle/>
          <a:p>
            <a:pPr algn="just"/>
            <a:r>
              <a:rPr lang="pt-PT" sz="2400" dirty="0" smtClean="0"/>
              <a:t>(1) Financial soundness and sustainability of financial institutions;</a:t>
            </a:r>
          </a:p>
          <a:p>
            <a:pPr algn="just"/>
            <a:r>
              <a:rPr lang="pt-PT" sz="2400" dirty="0" smtClean="0"/>
              <a:t>(2) prevention and attenuation of systemic risks;</a:t>
            </a:r>
          </a:p>
          <a:p>
            <a:pPr algn="just"/>
            <a:r>
              <a:rPr lang="pt-PT" sz="2400" dirty="0" smtClean="0"/>
              <a:t>(3) Safeguard of loyalty and commercial correctness and efficiency of markets;</a:t>
            </a:r>
          </a:p>
          <a:p>
            <a:pPr algn="just"/>
            <a:r>
              <a:rPr lang="pt-PT" sz="2400" dirty="0" smtClean="0"/>
              <a:t>(4) Protection of clients of financial services and financial institutions</a:t>
            </a:r>
          </a:p>
          <a:p>
            <a:pPr algn="just">
              <a:buFont typeface="Georgia" pitchFamily="18" charset="0"/>
              <a:buNone/>
            </a:pPr>
            <a:r>
              <a:rPr lang="pt-PT" sz="2400" dirty="0" smtClean="0"/>
              <a:t>[(3) and (4) essentially interconnected, but (3) predominantly related with transparency and providing accurate information on financial products and (4) of behavioural duties of financial institutions]</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p:cNvSpPr>
          <p:nvPr>
            <p:ph type="title"/>
          </p:nvPr>
        </p:nvSpPr>
        <p:spPr/>
        <p:txBody>
          <a:bodyPr/>
          <a:lstStyle/>
          <a:p>
            <a:pPr algn="ctr"/>
            <a:r>
              <a:rPr lang="pt-PT" sz="2000" smtClean="0"/>
              <a:t>The International </a:t>
            </a:r>
            <a:r>
              <a:rPr lang="pt-PT" sz="2000" b="1" smtClean="0"/>
              <a:t>Economic Crisis – Causes of the Crisis and Consequences for Competition Policy </a:t>
            </a:r>
            <a:br>
              <a:rPr lang="pt-PT" sz="2000" b="1" smtClean="0"/>
            </a:br>
            <a:r>
              <a:rPr lang="pt-PT" sz="2000" b="1" smtClean="0"/>
              <a:t>1 – Overall Remarks – Cont.</a:t>
            </a:r>
          </a:p>
        </p:txBody>
      </p:sp>
      <p:sp>
        <p:nvSpPr>
          <p:cNvPr id="64515" name="Rectangle 3"/>
          <p:cNvSpPr>
            <a:spLocks noGrp="1"/>
          </p:cNvSpPr>
          <p:nvPr>
            <p:ph type="body" idx="1"/>
          </p:nvPr>
        </p:nvSpPr>
        <p:spPr/>
        <p:txBody>
          <a:bodyPr/>
          <a:lstStyle/>
          <a:p>
            <a:pPr algn="just"/>
            <a:r>
              <a:rPr lang="pt-PT" dirty="0" smtClean="0"/>
              <a:t>In connection with objectives (1) and (2) the fundamental need of finding a proper framework to deal with the so called TOO BIG TO FAIL INSTITUTIONS (no common solutions between the US and the EU – need to combine ‘ex ante’ solutions of financial regulation with competition law and policy as regards merger control of financial institutions)</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Título 1"/>
          <p:cNvSpPr>
            <a:spLocks noGrp="1"/>
          </p:cNvSpPr>
          <p:nvPr>
            <p:ph type="title"/>
          </p:nvPr>
        </p:nvSpPr>
        <p:spPr/>
        <p:txBody>
          <a:bodyPr/>
          <a:lstStyle/>
          <a:p>
            <a:pPr algn="ctr" eaLnBrk="1" hangingPunct="1"/>
            <a:r>
              <a:rPr lang="pt-PT" sz="2000" smtClean="0"/>
              <a:t>The International </a:t>
            </a:r>
            <a:r>
              <a:rPr lang="pt-PT" sz="2000" b="1" smtClean="0"/>
              <a:t>Economic Crisis – Causes of the Crisis and Consequences for Competition Policy </a:t>
            </a:r>
            <a:br>
              <a:rPr lang="pt-PT" sz="2000" b="1" smtClean="0"/>
            </a:br>
            <a:r>
              <a:rPr lang="pt-PT" sz="2000" b="1" smtClean="0"/>
              <a:t>2 – Overall Remarks and Transversal Questions</a:t>
            </a:r>
            <a:endParaRPr lang="pt-PT" sz="2000" smtClean="0"/>
          </a:p>
        </p:txBody>
      </p:sp>
      <p:sp>
        <p:nvSpPr>
          <p:cNvPr id="3" name="Marcador de Posição de Conteúdo 2"/>
          <p:cNvSpPr>
            <a:spLocks noGrp="1"/>
          </p:cNvSpPr>
          <p:nvPr>
            <p:ph idx="1"/>
          </p:nvPr>
        </p:nvSpPr>
        <p:spPr/>
        <p:txBody>
          <a:bodyPr>
            <a:normAutofit lnSpcReduction="10000"/>
          </a:bodyPr>
          <a:lstStyle/>
          <a:p>
            <a:pPr algn="just" eaLnBrk="1" hangingPunct="1">
              <a:lnSpc>
                <a:spcPct val="90000"/>
              </a:lnSpc>
              <a:defRPr/>
            </a:pPr>
            <a:r>
              <a:rPr lang="pt-PT" sz="2000" b="1" dirty="0" smtClean="0"/>
              <a:t>QUESTION I</a:t>
            </a:r>
            <a:r>
              <a:rPr lang="pt-PT" sz="2000" dirty="0" smtClean="0"/>
              <a:t> - Given the extent, structural nature and duration of the financial crisis, </a:t>
            </a:r>
            <a:r>
              <a:rPr lang="pt-PT" sz="2000" i="1" dirty="0" smtClean="0"/>
              <a:t>will the rapid and powerful expansion of competition law and policy in the two decades preceding the crisis be followed – as provocatively asked by MARIO MONTI – by a ‘Competition Night’, or, we might also ask, in a more benign fashion, by a ‘Competition Dawn’</a:t>
            </a:r>
            <a:r>
              <a:rPr lang="pt-PT" sz="2000" b="1" i="1" dirty="0" smtClean="0"/>
              <a:t>?</a:t>
            </a:r>
          </a:p>
          <a:p>
            <a:pPr algn="just" eaLnBrk="1" hangingPunct="1">
              <a:lnSpc>
                <a:spcPct val="90000"/>
              </a:lnSpc>
              <a:defRPr/>
            </a:pPr>
            <a:r>
              <a:rPr lang="pt-PT" sz="2000" b="1" dirty="0" smtClean="0"/>
              <a:t>QUESTION II</a:t>
            </a:r>
            <a:r>
              <a:rPr lang="pt-PT" sz="2000" dirty="0" smtClean="0"/>
              <a:t> - Is it foreseable that, after the apparent wider consensus on the benefits of competition law and policy of the latest two decades (for the economy in general and consumers), leading to </a:t>
            </a:r>
            <a:r>
              <a:rPr lang="pt-PT" sz="2000" i="1" dirty="0" smtClean="0"/>
              <a:t>an expansion of competition rules worldwide </a:t>
            </a:r>
            <a:r>
              <a:rPr lang="pt-PT" sz="2000" dirty="0" smtClean="0"/>
              <a:t>(as reflected by ICN – International Competition Network), </a:t>
            </a:r>
            <a:r>
              <a:rPr lang="pt-PT" sz="2000" i="1" dirty="0" smtClean="0"/>
              <a:t>e.g. in China </a:t>
            </a:r>
            <a:r>
              <a:rPr lang="pt-PT" sz="2000" dirty="0" smtClean="0"/>
              <a:t>(</a:t>
            </a:r>
            <a:r>
              <a:rPr lang="pt-PT" sz="2000" i="1" dirty="0" smtClean="0"/>
              <a:t>as we shall briefly comment in the end)</a:t>
            </a:r>
            <a:r>
              <a:rPr lang="pt-PT" sz="2000" dirty="0" smtClean="0"/>
              <a:t>, we are going to experiment </a:t>
            </a:r>
            <a:r>
              <a:rPr lang="pt-PT" sz="2000" b="1" dirty="0" smtClean="0"/>
              <a:t>(i)</a:t>
            </a:r>
            <a:r>
              <a:rPr lang="pt-PT" sz="2000" dirty="0" smtClean="0"/>
              <a:t> </a:t>
            </a:r>
            <a:r>
              <a:rPr lang="pt-PT" sz="2000" u="sng" dirty="0" smtClean="0"/>
              <a:t>an abrupt paradigm shift which will downplay competition policy</a:t>
            </a:r>
            <a:r>
              <a:rPr lang="pt-PT" sz="2000" b="1" u="sng" dirty="0" smtClean="0"/>
              <a:t>?</a:t>
            </a:r>
            <a:r>
              <a:rPr lang="pt-PT" sz="2000" u="sng" dirty="0" smtClean="0"/>
              <a:t> </a:t>
            </a:r>
            <a:r>
              <a:rPr lang="pt-PT" sz="2000" dirty="0" smtClean="0"/>
              <a:t>or, at least </a:t>
            </a:r>
            <a:r>
              <a:rPr lang="pt-PT" sz="2000" b="1" dirty="0" smtClean="0"/>
              <a:t>(ii)</a:t>
            </a:r>
            <a:r>
              <a:rPr lang="pt-PT" sz="2000" dirty="0" smtClean="0"/>
              <a:t> </a:t>
            </a:r>
            <a:r>
              <a:rPr lang="pt-PT" sz="2000" u="sng" dirty="0" smtClean="0"/>
              <a:t>limited changes of the evolutionary stage of competition policy within the two reference models of US antitrust policy and EU competition policy</a:t>
            </a:r>
            <a:r>
              <a:rPr lang="pt-PT" sz="2000" b="1" u="sng" dirty="0" smtClean="0"/>
              <a:t>?</a:t>
            </a:r>
            <a:r>
              <a:rPr lang="pt-PT" sz="2000" u="sng" dirty="0" smtClean="0"/>
              <a:t> </a:t>
            </a:r>
            <a:r>
              <a:rPr lang="pt-PT" sz="2000" dirty="0" smtClean="0"/>
              <a:t>(</a:t>
            </a:r>
            <a:r>
              <a:rPr lang="pt-PT" sz="2000" i="1" u="sng" dirty="0" smtClean="0"/>
              <a:t>some limited answers attempted at the end</a:t>
            </a:r>
            <a:r>
              <a:rPr lang="pt-PT" sz="2000" dirty="0" smtClean="0"/>
              <a:t>)</a:t>
            </a:r>
          </a:p>
        </p:txBody>
      </p:sp>
      <p:pic>
        <p:nvPicPr>
          <p:cNvPr id="23555" name="Picture 4" descr="C:\Documents and Settings\mvelosa\Ambiente de trabalho\logo_blue.jpg"/>
          <p:cNvPicPr>
            <a:picLocks noChangeAspect="1" noChangeArrowheads="1"/>
          </p:cNvPicPr>
          <p:nvPr/>
        </p:nvPicPr>
        <p:blipFill>
          <a:blip r:embed="rId2" cstate="print"/>
          <a:srcRect/>
          <a:stretch>
            <a:fillRect/>
          </a:stretch>
        </p:blipFill>
        <p:spPr bwMode="auto">
          <a:xfrm>
            <a:off x="323850" y="260350"/>
            <a:ext cx="2112963" cy="284163"/>
          </a:xfrm>
          <a:prstGeom prst="rect">
            <a:avLst/>
          </a:prstGeom>
          <a:noFill/>
          <a:ln w="9525">
            <a:noFill/>
            <a:miter lim="800000"/>
            <a:headEnd/>
            <a:tailEnd/>
          </a:ln>
        </p:spPr>
      </p:pic>
      <p:sp>
        <p:nvSpPr>
          <p:cNvPr id="5" name="CaixaDeTexto 4"/>
          <p:cNvSpPr txBox="1"/>
          <p:nvPr/>
        </p:nvSpPr>
        <p:spPr>
          <a:xfrm>
            <a:off x="250825" y="549275"/>
            <a:ext cx="4505325" cy="307975"/>
          </a:xfrm>
          <a:prstGeom prst="rect">
            <a:avLst/>
          </a:prstGeom>
          <a:noFill/>
        </p:spPr>
        <p:txBody>
          <a:bodyPr wrap="none">
            <a:spAutoFit/>
          </a:bodyPr>
          <a:lstStyle/>
          <a:p>
            <a:pPr>
              <a:defRPr/>
            </a:pPr>
            <a:r>
              <a:rPr lang="pt-PT" sz="1400" dirty="0">
                <a:solidFill>
                  <a:schemeClr val="accent6">
                    <a:lumMod val="75000"/>
                  </a:schemeClr>
                </a:solidFill>
              </a:rPr>
              <a:t>Luís Silva Morais – Professor </a:t>
            </a:r>
            <a:r>
              <a:rPr lang="pt-PT" sz="1400" dirty="0" err="1">
                <a:solidFill>
                  <a:schemeClr val="accent6">
                    <a:lumMod val="75000"/>
                  </a:schemeClr>
                </a:solidFill>
              </a:rPr>
              <a:t>of</a:t>
            </a:r>
            <a:r>
              <a:rPr lang="pt-PT" sz="1400" dirty="0">
                <a:solidFill>
                  <a:schemeClr val="accent6">
                    <a:lumMod val="75000"/>
                  </a:schemeClr>
                </a:solidFill>
              </a:rPr>
              <a:t> </a:t>
            </a:r>
            <a:r>
              <a:rPr lang="pt-PT" sz="1400" dirty="0" err="1">
                <a:solidFill>
                  <a:schemeClr val="accent6">
                    <a:lumMod val="75000"/>
                  </a:schemeClr>
                </a:solidFill>
              </a:rPr>
              <a:t>Lisbon</a:t>
            </a:r>
            <a:r>
              <a:rPr lang="pt-PT" sz="1400" dirty="0">
                <a:solidFill>
                  <a:schemeClr val="accent6">
                    <a:lumMod val="75000"/>
                  </a:schemeClr>
                </a:solidFill>
              </a:rPr>
              <a:t> Law </a:t>
            </a:r>
            <a:r>
              <a:rPr lang="pt-PT" sz="1400" dirty="0" err="1">
                <a:solidFill>
                  <a:schemeClr val="accent6">
                    <a:lumMod val="75000"/>
                  </a:schemeClr>
                </a:solidFill>
              </a:rPr>
              <a:t>University</a:t>
            </a:r>
            <a:endParaRPr lang="pt-PT" sz="1400" dirty="0">
              <a:solidFill>
                <a:schemeClr val="accent6">
                  <a:lumMod val="75000"/>
                </a:schemeClr>
              </a:solidFill>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Título 1"/>
          <p:cNvSpPr>
            <a:spLocks noGrp="1"/>
          </p:cNvSpPr>
          <p:nvPr>
            <p:ph type="title"/>
          </p:nvPr>
        </p:nvSpPr>
        <p:spPr/>
        <p:txBody>
          <a:bodyPr/>
          <a:lstStyle/>
          <a:p>
            <a:pPr algn="ctr" eaLnBrk="1" hangingPunct="1"/>
            <a:r>
              <a:rPr lang="pt-PT" sz="2000" smtClean="0"/>
              <a:t>The International </a:t>
            </a:r>
            <a:r>
              <a:rPr lang="pt-PT" sz="2000" b="1" smtClean="0"/>
              <a:t>Economic Crisis – Causes of the Crisis and Consequences for Competition Policy </a:t>
            </a:r>
            <a:br>
              <a:rPr lang="pt-PT" sz="2000" b="1" smtClean="0"/>
            </a:br>
            <a:r>
              <a:rPr lang="pt-PT" sz="2000" b="1" smtClean="0"/>
              <a:t>2 – Overall Remarks and Transversal Questions</a:t>
            </a:r>
            <a:endParaRPr lang="pt-PT" sz="2000" smtClean="0"/>
          </a:p>
        </p:txBody>
      </p:sp>
      <p:sp>
        <p:nvSpPr>
          <p:cNvPr id="24578" name="Marcador de Posição de Conteúdo 2"/>
          <p:cNvSpPr>
            <a:spLocks noGrp="1"/>
          </p:cNvSpPr>
          <p:nvPr>
            <p:ph idx="1"/>
          </p:nvPr>
        </p:nvSpPr>
        <p:spPr>
          <a:xfrm>
            <a:off x="357188" y="2214563"/>
            <a:ext cx="8229600" cy="4324350"/>
          </a:xfrm>
        </p:spPr>
        <p:txBody>
          <a:bodyPr/>
          <a:lstStyle/>
          <a:p>
            <a:pPr algn="just" eaLnBrk="1" hangingPunct="1">
              <a:lnSpc>
                <a:spcPct val="90000"/>
              </a:lnSpc>
            </a:pPr>
            <a:r>
              <a:rPr lang="pt-PT" sz="2000" smtClean="0"/>
              <a:t>Regardless of the final repercussions of the financial and economic crisis on competition law and policy (issues raised </a:t>
            </a:r>
            <a:r>
              <a:rPr lang="pt-PT" sz="2000" b="1" smtClean="0"/>
              <a:t>QUESTION II</a:t>
            </a:r>
            <a:r>
              <a:rPr lang="pt-PT" sz="2000" smtClean="0"/>
              <a:t>, </a:t>
            </a:r>
            <a:r>
              <a:rPr lang="pt-PT" sz="2000" b="1" smtClean="0"/>
              <a:t>(i)</a:t>
            </a:r>
            <a:r>
              <a:rPr lang="pt-PT" sz="2000" smtClean="0"/>
              <a:t> and </a:t>
            </a:r>
            <a:r>
              <a:rPr lang="pt-PT" sz="2000" b="1" smtClean="0"/>
              <a:t>(ii)</a:t>
            </a:r>
            <a:r>
              <a:rPr lang="pt-PT" sz="2000" smtClean="0"/>
              <a:t> supra), we may currently refer to an </a:t>
            </a:r>
            <a:r>
              <a:rPr lang="pt-PT" sz="2000" b="1" smtClean="0"/>
              <a:t>apparent PARADOX in terms of competition law and policy</a:t>
            </a:r>
            <a:r>
              <a:rPr lang="pt-PT" sz="2000" smtClean="0"/>
              <a:t>.</a:t>
            </a:r>
          </a:p>
          <a:p>
            <a:pPr algn="just" eaLnBrk="1" hangingPunct="1">
              <a:lnSpc>
                <a:spcPct val="90000"/>
              </a:lnSpc>
            </a:pPr>
            <a:r>
              <a:rPr lang="pt-PT" sz="2000" smtClean="0"/>
              <a:t>This PARADOX involves, at least in the EU, the </a:t>
            </a:r>
            <a:r>
              <a:rPr lang="pt-PT" sz="2000" b="1" smtClean="0"/>
              <a:t>coexistence </a:t>
            </a:r>
            <a:r>
              <a:rPr lang="pt-PT" sz="2000" smtClean="0"/>
              <a:t>between, </a:t>
            </a:r>
            <a:r>
              <a:rPr lang="pt-PT" sz="2000" b="1" smtClean="0"/>
              <a:t>on the one hand</a:t>
            </a:r>
            <a:r>
              <a:rPr lang="pt-PT" sz="2000" smtClean="0"/>
              <a:t>, </a:t>
            </a:r>
            <a:r>
              <a:rPr lang="pt-PT" sz="2000" b="1" smtClean="0"/>
              <a:t>(a) </a:t>
            </a:r>
            <a:r>
              <a:rPr lang="pt-PT" sz="2000" smtClean="0"/>
              <a:t>potential governmental pressures  on autonomous competition authorities  (considering here the predominatly administrative system of enforcement of competition rules in the EU, within the fundamental pillar of public enforcement of these rules) or the potential temptation to develop industrial policies in collision course with competition policy and, </a:t>
            </a:r>
            <a:r>
              <a:rPr lang="pt-PT" sz="2000" b="1" smtClean="0"/>
              <a:t>on the other hand</a:t>
            </a:r>
            <a:r>
              <a:rPr lang="pt-PT" sz="2000" smtClean="0"/>
              <a:t>, </a:t>
            </a:r>
            <a:r>
              <a:rPr lang="pt-PT" sz="2000" b="1" smtClean="0"/>
              <a:t>(b) </a:t>
            </a:r>
            <a:r>
              <a:rPr lang="pt-PT" sz="2000" smtClean="0"/>
              <a:t>a situation related with the financial sector (at the core of the crisis) characterized by an enhanced or decisive role of the Commission, acting as EU competition authority, in the field of control of state aids to financial institutions.</a:t>
            </a:r>
          </a:p>
        </p:txBody>
      </p:sp>
      <p:pic>
        <p:nvPicPr>
          <p:cNvPr id="24579" name="Picture 4" descr="C:\Documents and Settings\mvelosa\Ambiente de trabalho\logo_blue.jpg"/>
          <p:cNvPicPr>
            <a:picLocks noChangeAspect="1" noChangeArrowheads="1"/>
          </p:cNvPicPr>
          <p:nvPr/>
        </p:nvPicPr>
        <p:blipFill>
          <a:blip r:embed="rId2" cstate="print"/>
          <a:srcRect/>
          <a:stretch>
            <a:fillRect/>
          </a:stretch>
        </p:blipFill>
        <p:spPr bwMode="auto">
          <a:xfrm>
            <a:off x="323850" y="260350"/>
            <a:ext cx="2112963" cy="284163"/>
          </a:xfrm>
          <a:prstGeom prst="rect">
            <a:avLst/>
          </a:prstGeom>
          <a:noFill/>
          <a:ln w="9525">
            <a:noFill/>
            <a:miter lim="800000"/>
            <a:headEnd/>
            <a:tailEnd/>
          </a:ln>
        </p:spPr>
      </p:pic>
      <p:sp>
        <p:nvSpPr>
          <p:cNvPr id="5" name="CaixaDeTexto 4"/>
          <p:cNvSpPr txBox="1"/>
          <p:nvPr/>
        </p:nvSpPr>
        <p:spPr>
          <a:xfrm>
            <a:off x="250825" y="549275"/>
            <a:ext cx="4505325" cy="307975"/>
          </a:xfrm>
          <a:prstGeom prst="rect">
            <a:avLst/>
          </a:prstGeom>
          <a:noFill/>
        </p:spPr>
        <p:txBody>
          <a:bodyPr wrap="none">
            <a:spAutoFit/>
          </a:bodyPr>
          <a:lstStyle/>
          <a:p>
            <a:pPr>
              <a:defRPr/>
            </a:pPr>
            <a:r>
              <a:rPr lang="pt-PT" sz="1400" dirty="0">
                <a:solidFill>
                  <a:schemeClr val="accent6">
                    <a:lumMod val="75000"/>
                  </a:schemeClr>
                </a:solidFill>
              </a:rPr>
              <a:t>Luís Silva Morais – Professor </a:t>
            </a:r>
            <a:r>
              <a:rPr lang="pt-PT" sz="1400" dirty="0" err="1">
                <a:solidFill>
                  <a:schemeClr val="accent6">
                    <a:lumMod val="75000"/>
                  </a:schemeClr>
                </a:solidFill>
              </a:rPr>
              <a:t>of</a:t>
            </a:r>
            <a:r>
              <a:rPr lang="pt-PT" sz="1400" dirty="0">
                <a:solidFill>
                  <a:schemeClr val="accent6">
                    <a:lumMod val="75000"/>
                  </a:schemeClr>
                </a:solidFill>
              </a:rPr>
              <a:t> </a:t>
            </a:r>
            <a:r>
              <a:rPr lang="pt-PT" sz="1400" dirty="0" err="1">
                <a:solidFill>
                  <a:schemeClr val="accent6">
                    <a:lumMod val="75000"/>
                  </a:schemeClr>
                </a:solidFill>
              </a:rPr>
              <a:t>Lisbon</a:t>
            </a:r>
            <a:r>
              <a:rPr lang="pt-PT" sz="1400" dirty="0">
                <a:solidFill>
                  <a:schemeClr val="accent6">
                    <a:lumMod val="75000"/>
                  </a:schemeClr>
                </a:solidFill>
              </a:rPr>
              <a:t> Law </a:t>
            </a:r>
            <a:r>
              <a:rPr lang="pt-PT" sz="1400" dirty="0" err="1">
                <a:solidFill>
                  <a:schemeClr val="accent6">
                    <a:lumMod val="75000"/>
                  </a:schemeClr>
                </a:solidFill>
              </a:rPr>
              <a:t>University</a:t>
            </a:r>
            <a:endParaRPr lang="pt-PT" sz="1400" dirty="0">
              <a:solidFill>
                <a:schemeClr val="accent6">
                  <a:lumMod val="75000"/>
                </a:schemeClr>
              </a:solidFill>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Título 1"/>
          <p:cNvSpPr>
            <a:spLocks noGrp="1"/>
          </p:cNvSpPr>
          <p:nvPr>
            <p:ph type="title"/>
          </p:nvPr>
        </p:nvSpPr>
        <p:spPr/>
        <p:txBody>
          <a:bodyPr/>
          <a:lstStyle/>
          <a:p>
            <a:pPr algn="ctr" eaLnBrk="1" hangingPunct="1"/>
            <a:r>
              <a:rPr lang="pt-PT" sz="2000" smtClean="0"/>
              <a:t>The International </a:t>
            </a:r>
            <a:r>
              <a:rPr lang="pt-PT" sz="2000" b="1" smtClean="0"/>
              <a:t>Economic Crisis – Causes of the Crisis and Consequences for Competition Policy </a:t>
            </a:r>
            <a:br>
              <a:rPr lang="pt-PT" sz="2000" b="1" smtClean="0"/>
            </a:br>
            <a:r>
              <a:rPr lang="pt-PT" sz="2000" b="1" smtClean="0"/>
              <a:t>2 – Overall Remarks and Transversal Questions</a:t>
            </a:r>
            <a:endParaRPr lang="pt-PT" sz="2000" smtClean="0"/>
          </a:p>
        </p:txBody>
      </p:sp>
      <p:sp>
        <p:nvSpPr>
          <p:cNvPr id="25602" name="Marcador de Posição de Conteúdo 2"/>
          <p:cNvSpPr>
            <a:spLocks noGrp="1"/>
          </p:cNvSpPr>
          <p:nvPr>
            <p:ph idx="1"/>
          </p:nvPr>
        </p:nvSpPr>
        <p:spPr/>
        <p:txBody>
          <a:bodyPr/>
          <a:lstStyle/>
          <a:p>
            <a:pPr algn="just" eaLnBrk="1" hangingPunct="1"/>
            <a:r>
              <a:rPr lang="pt-PT" sz="2000" dirty="0" smtClean="0"/>
              <a:t>In fact, the </a:t>
            </a:r>
            <a:r>
              <a:rPr lang="pt-PT" sz="2000" b="1" dirty="0" smtClean="0"/>
              <a:t>EU competition law scrutiny</a:t>
            </a:r>
            <a:r>
              <a:rPr lang="pt-PT" sz="2000" dirty="0" smtClean="0"/>
              <a:t> of </a:t>
            </a:r>
            <a:r>
              <a:rPr lang="pt-PT" sz="2000" b="1" dirty="0" smtClean="0"/>
              <a:t>state aids massively granted to financial institutions</a:t>
            </a:r>
            <a:r>
              <a:rPr lang="pt-PT" sz="2000" dirty="0" smtClean="0"/>
              <a:t> between the last quarter of 2008 (following the collapse of Lehman Brothers, as per the overall context identified at the beginning of this Presentation) and the end of 2009 has translated into the necessary </a:t>
            </a:r>
            <a:r>
              <a:rPr lang="pt-PT" sz="2000" b="1" dirty="0" smtClean="0"/>
              <a:t>building of a framework and supervision – within the regime of state aid control - of restructuring processes of financial institutions that were recipients of state aid </a:t>
            </a:r>
            <a:r>
              <a:rPr lang="pt-PT" sz="2000" dirty="0" smtClean="0"/>
              <a:t>(although 2008-2009 corresponds to the period of more massive state intervention, that has not stopped and the situation of EU banking sector, contrary to what happens in the US, remains fragile as illustrated, </a:t>
            </a:r>
            <a:r>
              <a:rPr lang="pt-PT" sz="2000" i="1" dirty="0" smtClean="0"/>
              <a:t>inter alia</a:t>
            </a:r>
            <a:r>
              <a:rPr lang="pt-PT" sz="2000" dirty="0" smtClean="0"/>
              <a:t>, by the very </a:t>
            </a:r>
            <a:r>
              <a:rPr lang="pt-PT" sz="2000" smtClean="0"/>
              <a:t>recent </a:t>
            </a:r>
            <a:r>
              <a:rPr lang="pt-PT" sz="2000" smtClean="0"/>
              <a:t>rescue </a:t>
            </a:r>
            <a:r>
              <a:rPr lang="pt-PT" sz="2000" smtClean="0"/>
              <a:t>by the French Government</a:t>
            </a:r>
            <a:r>
              <a:rPr lang="pt-PT" sz="2000" smtClean="0"/>
              <a:t> </a:t>
            </a:r>
            <a:r>
              <a:rPr lang="pt-PT" sz="2000" dirty="0" smtClean="0"/>
              <a:t>– Summer 2012 - of </a:t>
            </a:r>
            <a:r>
              <a:rPr lang="pt-PT" sz="2000" dirty="0" smtClean="0"/>
              <a:t>Crédit Immobilier de France).</a:t>
            </a:r>
          </a:p>
        </p:txBody>
      </p:sp>
      <p:pic>
        <p:nvPicPr>
          <p:cNvPr id="25603" name="Picture 4" descr="C:\Documents and Settings\mvelosa\Ambiente de trabalho\logo_blue.jpg"/>
          <p:cNvPicPr>
            <a:picLocks noChangeAspect="1" noChangeArrowheads="1"/>
          </p:cNvPicPr>
          <p:nvPr/>
        </p:nvPicPr>
        <p:blipFill>
          <a:blip r:embed="rId2" cstate="print"/>
          <a:srcRect/>
          <a:stretch>
            <a:fillRect/>
          </a:stretch>
        </p:blipFill>
        <p:spPr bwMode="auto">
          <a:xfrm>
            <a:off x="323850" y="260350"/>
            <a:ext cx="2112963" cy="284163"/>
          </a:xfrm>
          <a:prstGeom prst="rect">
            <a:avLst/>
          </a:prstGeom>
          <a:noFill/>
          <a:ln w="9525">
            <a:noFill/>
            <a:miter lim="800000"/>
            <a:headEnd/>
            <a:tailEnd/>
          </a:ln>
        </p:spPr>
      </p:pic>
      <p:sp>
        <p:nvSpPr>
          <p:cNvPr id="5" name="CaixaDeTexto 4"/>
          <p:cNvSpPr txBox="1"/>
          <p:nvPr/>
        </p:nvSpPr>
        <p:spPr>
          <a:xfrm>
            <a:off x="250825" y="549275"/>
            <a:ext cx="4505325" cy="307975"/>
          </a:xfrm>
          <a:prstGeom prst="rect">
            <a:avLst/>
          </a:prstGeom>
          <a:noFill/>
        </p:spPr>
        <p:txBody>
          <a:bodyPr wrap="none">
            <a:spAutoFit/>
          </a:bodyPr>
          <a:lstStyle/>
          <a:p>
            <a:pPr>
              <a:defRPr/>
            </a:pPr>
            <a:r>
              <a:rPr lang="pt-PT" sz="1400" dirty="0">
                <a:solidFill>
                  <a:schemeClr val="accent6">
                    <a:lumMod val="75000"/>
                  </a:schemeClr>
                </a:solidFill>
              </a:rPr>
              <a:t>Luís Silva Morais – Professor </a:t>
            </a:r>
            <a:r>
              <a:rPr lang="pt-PT" sz="1400" dirty="0" err="1">
                <a:solidFill>
                  <a:schemeClr val="accent6">
                    <a:lumMod val="75000"/>
                  </a:schemeClr>
                </a:solidFill>
              </a:rPr>
              <a:t>of</a:t>
            </a:r>
            <a:r>
              <a:rPr lang="pt-PT" sz="1400" dirty="0">
                <a:solidFill>
                  <a:schemeClr val="accent6">
                    <a:lumMod val="75000"/>
                  </a:schemeClr>
                </a:solidFill>
              </a:rPr>
              <a:t> </a:t>
            </a:r>
            <a:r>
              <a:rPr lang="pt-PT" sz="1400" dirty="0" err="1">
                <a:solidFill>
                  <a:schemeClr val="accent6">
                    <a:lumMod val="75000"/>
                  </a:schemeClr>
                </a:solidFill>
              </a:rPr>
              <a:t>Lisbon</a:t>
            </a:r>
            <a:r>
              <a:rPr lang="pt-PT" sz="1400" dirty="0">
                <a:solidFill>
                  <a:schemeClr val="accent6">
                    <a:lumMod val="75000"/>
                  </a:schemeClr>
                </a:solidFill>
              </a:rPr>
              <a:t> Law </a:t>
            </a:r>
            <a:r>
              <a:rPr lang="pt-PT" sz="1400" dirty="0" err="1">
                <a:solidFill>
                  <a:schemeClr val="accent6">
                    <a:lumMod val="75000"/>
                  </a:schemeClr>
                </a:solidFill>
              </a:rPr>
              <a:t>University</a:t>
            </a:r>
            <a:endParaRPr lang="pt-PT" sz="1400" dirty="0">
              <a:solidFill>
                <a:schemeClr val="accent6">
                  <a:lumMod val="75000"/>
                </a:schemeClr>
              </a:solidFill>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Título 1"/>
          <p:cNvSpPr>
            <a:spLocks noGrp="1"/>
          </p:cNvSpPr>
          <p:nvPr>
            <p:ph type="title"/>
          </p:nvPr>
        </p:nvSpPr>
        <p:spPr/>
        <p:txBody>
          <a:bodyPr/>
          <a:lstStyle/>
          <a:p>
            <a:pPr algn="ctr" eaLnBrk="1" hangingPunct="1"/>
            <a:r>
              <a:rPr lang="pt-PT" sz="2000" smtClean="0"/>
              <a:t>The International </a:t>
            </a:r>
            <a:r>
              <a:rPr lang="pt-PT" sz="2000" b="1" smtClean="0"/>
              <a:t>Economic Crisis – Causes of the Crisis and Consequences for Competition Policy </a:t>
            </a:r>
            <a:br>
              <a:rPr lang="pt-PT" sz="2000" b="1" smtClean="0"/>
            </a:br>
            <a:r>
              <a:rPr lang="pt-PT" sz="2000" b="1" smtClean="0"/>
              <a:t>2 – Overall Remarks and Transversal Questions</a:t>
            </a:r>
            <a:endParaRPr lang="pt-PT" sz="2000" smtClean="0"/>
          </a:p>
        </p:txBody>
      </p:sp>
      <p:sp>
        <p:nvSpPr>
          <p:cNvPr id="26626" name="Marcador de Posição de Conteúdo 2"/>
          <p:cNvSpPr>
            <a:spLocks noGrp="1"/>
          </p:cNvSpPr>
          <p:nvPr>
            <p:ph idx="1"/>
          </p:nvPr>
        </p:nvSpPr>
        <p:spPr/>
        <p:txBody>
          <a:bodyPr/>
          <a:lstStyle/>
          <a:p>
            <a:pPr algn="just" eaLnBrk="1" hangingPunct="1">
              <a:lnSpc>
                <a:spcPct val="90000"/>
              </a:lnSpc>
            </a:pPr>
            <a:r>
              <a:rPr lang="pt-PT" sz="2000" smtClean="0"/>
              <a:t>Against this background it is, therefore, curious, or, to some extent, paradoxical that in a period of hypothetical or supposed retreat of competition law and policy and of competition authorities, the EU Competition Authority (Commission) is playing a decisive role on the incoming evolutions and prospects of a key sector for the economy as the financial sector.</a:t>
            </a:r>
          </a:p>
          <a:p>
            <a:pPr algn="just" eaLnBrk="1" hangingPunct="1">
              <a:lnSpc>
                <a:spcPct val="90000"/>
              </a:lnSpc>
            </a:pPr>
            <a:r>
              <a:rPr lang="pt-PT" sz="2000" smtClean="0"/>
              <a:t>In thesis, this may even imply risks or problems of a new type of overlap between the competition authority and Regulatory and Supervisory Authorities of the financial sector, somehow epitomised by statements of the former EU Competition Commissioner NEELIE KROES, referring a necessary intervention of the Commission, in its role of competition authority, in the area of financial stability and performing tasks that Regulatory and Supervisory Authorities of the financial sector failed to perform in a satisfactory manner.</a:t>
            </a:r>
          </a:p>
        </p:txBody>
      </p:sp>
      <p:pic>
        <p:nvPicPr>
          <p:cNvPr id="26627" name="Picture 4" descr="C:\Documents and Settings\mvelosa\Ambiente de trabalho\logo_blue.jpg"/>
          <p:cNvPicPr>
            <a:picLocks noChangeAspect="1" noChangeArrowheads="1"/>
          </p:cNvPicPr>
          <p:nvPr/>
        </p:nvPicPr>
        <p:blipFill>
          <a:blip r:embed="rId2" cstate="print"/>
          <a:srcRect/>
          <a:stretch>
            <a:fillRect/>
          </a:stretch>
        </p:blipFill>
        <p:spPr bwMode="auto">
          <a:xfrm>
            <a:off x="323850" y="260350"/>
            <a:ext cx="2112963" cy="284163"/>
          </a:xfrm>
          <a:prstGeom prst="rect">
            <a:avLst/>
          </a:prstGeom>
          <a:noFill/>
          <a:ln w="9525">
            <a:noFill/>
            <a:miter lim="800000"/>
            <a:headEnd/>
            <a:tailEnd/>
          </a:ln>
        </p:spPr>
      </p:pic>
      <p:sp>
        <p:nvSpPr>
          <p:cNvPr id="5" name="CaixaDeTexto 4"/>
          <p:cNvSpPr txBox="1"/>
          <p:nvPr/>
        </p:nvSpPr>
        <p:spPr>
          <a:xfrm>
            <a:off x="250825" y="549275"/>
            <a:ext cx="4505325" cy="307975"/>
          </a:xfrm>
          <a:prstGeom prst="rect">
            <a:avLst/>
          </a:prstGeom>
          <a:noFill/>
        </p:spPr>
        <p:txBody>
          <a:bodyPr wrap="none">
            <a:spAutoFit/>
          </a:bodyPr>
          <a:lstStyle/>
          <a:p>
            <a:pPr>
              <a:defRPr/>
            </a:pPr>
            <a:r>
              <a:rPr lang="pt-PT" sz="1400" dirty="0">
                <a:solidFill>
                  <a:schemeClr val="accent6">
                    <a:lumMod val="75000"/>
                  </a:schemeClr>
                </a:solidFill>
              </a:rPr>
              <a:t>Luís Silva Morais – Professor </a:t>
            </a:r>
            <a:r>
              <a:rPr lang="pt-PT" sz="1400" dirty="0" err="1">
                <a:solidFill>
                  <a:schemeClr val="accent6">
                    <a:lumMod val="75000"/>
                  </a:schemeClr>
                </a:solidFill>
              </a:rPr>
              <a:t>of</a:t>
            </a:r>
            <a:r>
              <a:rPr lang="pt-PT" sz="1400" dirty="0">
                <a:solidFill>
                  <a:schemeClr val="accent6">
                    <a:lumMod val="75000"/>
                  </a:schemeClr>
                </a:solidFill>
              </a:rPr>
              <a:t> </a:t>
            </a:r>
            <a:r>
              <a:rPr lang="pt-PT" sz="1400" dirty="0" err="1">
                <a:solidFill>
                  <a:schemeClr val="accent6">
                    <a:lumMod val="75000"/>
                  </a:schemeClr>
                </a:solidFill>
              </a:rPr>
              <a:t>Lisbon</a:t>
            </a:r>
            <a:r>
              <a:rPr lang="pt-PT" sz="1400" dirty="0">
                <a:solidFill>
                  <a:schemeClr val="accent6">
                    <a:lumMod val="75000"/>
                  </a:schemeClr>
                </a:solidFill>
              </a:rPr>
              <a:t> Law </a:t>
            </a:r>
            <a:r>
              <a:rPr lang="pt-PT" sz="1400" dirty="0" err="1">
                <a:solidFill>
                  <a:schemeClr val="accent6">
                    <a:lumMod val="75000"/>
                  </a:schemeClr>
                </a:solidFill>
              </a:rPr>
              <a:t>University</a:t>
            </a:r>
            <a:endParaRPr lang="pt-PT" sz="1400" dirty="0">
              <a:solidFill>
                <a:schemeClr val="accent6">
                  <a:lumMod val="75000"/>
                </a:schemeClr>
              </a:solidFill>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Título 1"/>
          <p:cNvSpPr>
            <a:spLocks noGrp="1"/>
          </p:cNvSpPr>
          <p:nvPr>
            <p:ph type="title"/>
          </p:nvPr>
        </p:nvSpPr>
        <p:spPr/>
        <p:txBody>
          <a:bodyPr/>
          <a:lstStyle/>
          <a:p>
            <a:pPr algn="ctr" eaLnBrk="1" hangingPunct="1"/>
            <a:r>
              <a:rPr lang="pt-PT" sz="2000" smtClean="0"/>
              <a:t>The International </a:t>
            </a:r>
            <a:r>
              <a:rPr lang="pt-PT" sz="2000" b="1" smtClean="0"/>
              <a:t>Economic Crisis – Causes of the Crisis and Consequences for Competition Policy </a:t>
            </a:r>
            <a:br>
              <a:rPr lang="pt-PT" sz="2000" b="1" smtClean="0"/>
            </a:br>
            <a:r>
              <a:rPr lang="pt-PT" sz="2000" b="1" smtClean="0"/>
              <a:t>2 – Overall Remarks and Transversal Questions</a:t>
            </a:r>
            <a:endParaRPr lang="pt-PT" sz="2000" smtClean="0"/>
          </a:p>
        </p:txBody>
      </p:sp>
      <p:sp>
        <p:nvSpPr>
          <p:cNvPr id="27650" name="Marcador de Posição de Conteúdo 2"/>
          <p:cNvSpPr>
            <a:spLocks noGrp="1"/>
          </p:cNvSpPr>
          <p:nvPr>
            <p:ph idx="1"/>
          </p:nvPr>
        </p:nvSpPr>
        <p:spPr/>
        <p:txBody>
          <a:bodyPr/>
          <a:lstStyle/>
          <a:p>
            <a:pPr algn="just" eaLnBrk="1" hangingPunct="1"/>
            <a:r>
              <a:rPr lang="pt-PT" sz="2000" smtClean="0"/>
              <a:t>A second possible PARADOX involving competition law and policy in the context of economic crisis has to do with the fact that the dynamic and volatitlity of the evolution of the economy and of the financial sector in the more recent months and years has led to the emergence of some winning entities </a:t>
            </a:r>
            <a:r>
              <a:rPr lang="pt-PT" sz="2000" i="1" smtClean="0"/>
              <a:t>vis a vis</a:t>
            </a:r>
            <a:r>
              <a:rPr lang="pt-PT" sz="2000" smtClean="0"/>
              <a:t> other players that exited the market or were constrained to drastically reduce their activity.</a:t>
            </a:r>
          </a:p>
          <a:p>
            <a:pPr algn="just" eaLnBrk="1" hangingPunct="1"/>
            <a:r>
              <a:rPr lang="pt-PT" sz="2000" smtClean="0"/>
              <a:t>Accordingly, a restricted group of some market players (particularly in the financial sector) have presented exceptional results (record results in some cases over the latest 24 months) that are bound to indicate a significant reduction of competitive pressure and a correlated reinforcement of market power, which requires enhanced attention on the part of Competition Authorities and corresponding strategies to monitor this reinforced market power and its possible effects.</a:t>
            </a:r>
          </a:p>
          <a:p>
            <a:pPr eaLnBrk="1" hangingPunct="1"/>
            <a:endParaRPr lang="pt-PT" sz="2000" smtClean="0"/>
          </a:p>
        </p:txBody>
      </p:sp>
      <p:pic>
        <p:nvPicPr>
          <p:cNvPr id="27651" name="Picture 4" descr="C:\Documents and Settings\mvelosa\Ambiente de trabalho\logo_blue.jpg"/>
          <p:cNvPicPr>
            <a:picLocks noChangeAspect="1" noChangeArrowheads="1"/>
          </p:cNvPicPr>
          <p:nvPr/>
        </p:nvPicPr>
        <p:blipFill>
          <a:blip r:embed="rId2" cstate="print"/>
          <a:srcRect/>
          <a:stretch>
            <a:fillRect/>
          </a:stretch>
        </p:blipFill>
        <p:spPr bwMode="auto">
          <a:xfrm>
            <a:off x="323850" y="260350"/>
            <a:ext cx="2112963" cy="284163"/>
          </a:xfrm>
          <a:prstGeom prst="rect">
            <a:avLst/>
          </a:prstGeom>
          <a:noFill/>
          <a:ln w="9525">
            <a:noFill/>
            <a:miter lim="800000"/>
            <a:headEnd/>
            <a:tailEnd/>
          </a:ln>
        </p:spPr>
      </p:pic>
      <p:sp>
        <p:nvSpPr>
          <p:cNvPr id="5" name="CaixaDeTexto 4"/>
          <p:cNvSpPr txBox="1"/>
          <p:nvPr/>
        </p:nvSpPr>
        <p:spPr>
          <a:xfrm>
            <a:off x="250825" y="549275"/>
            <a:ext cx="4505325" cy="307975"/>
          </a:xfrm>
          <a:prstGeom prst="rect">
            <a:avLst/>
          </a:prstGeom>
          <a:noFill/>
        </p:spPr>
        <p:txBody>
          <a:bodyPr wrap="none">
            <a:spAutoFit/>
          </a:bodyPr>
          <a:lstStyle/>
          <a:p>
            <a:pPr>
              <a:defRPr/>
            </a:pPr>
            <a:r>
              <a:rPr lang="pt-PT" sz="1400" dirty="0">
                <a:solidFill>
                  <a:schemeClr val="accent6">
                    <a:lumMod val="75000"/>
                  </a:schemeClr>
                </a:solidFill>
              </a:rPr>
              <a:t>Luís Silva Morais – Professor </a:t>
            </a:r>
            <a:r>
              <a:rPr lang="pt-PT" sz="1400" dirty="0" err="1">
                <a:solidFill>
                  <a:schemeClr val="accent6">
                    <a:lumMod val="75000"/>
                  </a:schemeClr>
                </a:solidFill>
              </a:rPr>
              <a:t>of</a:t>
            </a:r>
            <a:r>
              <a:rPr lang="pt-PT" sz="1400" dirty="0">
                <a:solidFill>
                  <a:schemeClr val="accent6">
                    <a:lumMod val="75000"/>
                  </a:schemeClr>
                </a:solidFill>
              </a:rPr>
              <a:t> </a:t>
            </a:r>
            <a:r>
              <a:rPr lang="pt-PT" sz="1400" dirty="0" err="1">
                <a:solidFill>
                  <a:schemeClr val="accent6">
                    <a:lumMod val="75000"/>
                  </a:schemeClr>
                </a:solidFill>
              </a:rPr>
              <a:t>Lisbon</a:t>
            </a:r>
            <a:r>
              <a:rPr lang="pt-PT" sz="1400" dirty="0">
                <a:solidFill>
                  <a:schemeClr val="accent6">
                    <a:lumMod val="75000"/>
                  </a:schemeClr>
                </a:solidFill>
              </a:rPr>
              <a:t> Law </a:t>
            </a:r>
            <a:r>
              <a:rPr lang="pt-PT" sz="1400" dirty="0" err="1">
                <a:solidFill>
                  <a:schemeClr val="accent6">
                    <a:lumMod val="75000"/>
                  </a:schemeClr>
                </a:solidFill>
              </a:rPr>
              <a:t>University</a:t>
            </a:r>
            <a:endParaRPr lang="pt-PT" sz="1400" dirty="0">
              <a:solidFill>
                <a:schemeClr val="accent6">
                  <a:lumMod val="75000"/>
                </a:schemeClr>
              </a:solidFill>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Rectangle 2"/>
          <p:cNvSpPr>
            <a:spLocks noGrp="1"/>
          </p:cNvSpPr>
          <p:nvPr>
            <p:ph type="title"/>
          </p:nvPr>
        </p:nvSpPr>
        <p:spPr/>
        <p:txBody>
          <a:bodyPr/>
          <a:lstStyle/>
          <a:p>
            <a:pPr algn="ctr" eaLnBrk="1" hangingPunct="1"/>
            <a:r>
              <a:rPr lang="pt-PT" sz="2000" b="1" smtClean="0"/>
              <a:t>The International Economic Crisis – Causes of the Crisis and Consequences for Competition Policy </a:t>
            </a:r>
            <a:br>
              <a:rPr lang="pt-PT" sz="2000" b="1" smtClean="0"/>
            </a:br>
            <a:r>
              <a:rPr lang="pt-PT" sz="2000" b="1" smtClean="0"/>
              <a:t>2 – Overall Remarks and Transversal Questions</a:t>
            </a:r>
          </a:p>
        </p:txBody>
      </p:sp>
      <p:sp>
        <p:nvSpPr>
          <p:cNvPr id="28674" name="Rectangle 3"/>
          <p:cNvSpPr>
            <a:spLocks noGrp="1"/>
          </p:cNvSpPr>
          <p:nvPr>
            <p:ph type="body" idx="1"/>
          </p:nvPr>
        </p:nvSpPr>
        <p:spPr/>
        <p:txBody>
          <a:bodyPr/>
          <a:lstStyle/>
          <a:p>
            <a:pPr eaLnBrk="1" hangingPunct="1">
              <a:lnSpc>
                <a:spcPct val="90000"/>
              </a:lnSpc>
            </a:pPr>
            <a:endParaRPr lang="pt-PT" sz="2000" smtClean="0"/>
          </a:p>
          <a:p>
            <a:pPr algn="just" eaLnBrk="1" hangingPunct="1">
              <a:lnSpc>
                <a:spcPct val="90000"/>
              </a:lnSpc>
            </a:pPr>
            <a:r>
              <a:rPr lang="pt-PT" sz="2000" smtClean="0"/>
              <a:t>Therefore, while as regards a significant part of the financial sector it is still necessary to delineate exit strategies from an exceptional framework of massive state aid granted to financial institutions – through restructuring processes, to be duly followed and monitored by Competition Authorities in the EU (</a:t>
            </a:r>
            <a:r>
              <a:rPr lang="pt-PT" sz="2000" i="1" smtClean="0"/>
              <a:t>maxime</a:t>
            </a:r>
            <a:r>
              <a:rPr lang="pt-PT" sz="2000" smtClean="0"/>
              <a:t>, the Commission) – at the same time it may already be necessary, as regards some entities and operations in the financial sector (or in other sectors), an accrued monitoring of the exercise of reinforced market power (gained by some players at the detriment of others that were forced to exit the market or drastically reduce their activities). </a:t>
            </a:r>
          </a:p>
          <a:p>
            <a:pPr algn="just" eaLnBrk="1" hangingPunct="1">
              <a:lnSpc>
                <a:spcPct val="90000"/>
              </a:lnSpc>
            </a:pPr>
            <a:r>
              <a:rPr lang="pt-PT" sz="2000" smtClean="0"/>
              <a:t>This, to some extent, translates into contradictory forces at play over Competition Authorities, which require them to find the correct middle ground approaches to cope with those potentially contradictory pressures.</a:t>
            </a:r>
          </a:p>
        </p:txBody>
      </p:sp>
      <p:pic>
        <p:nvPicPr>
          <p:cNvPr id="28675" name="Picture 4" descr="C:\Documents and Settings\mvelosa\Ambiente de trabalho\logo_blue.jpg"/>
          <p:cNvPicPr>
            <a:picLocks noChangeAspect="1" noChangeArrowheads="1"/>
          </p:cNvPicPr>
          <p:nvPr/>
        </p:nvPicPr>
        <p:blipFill>
          <a:blip r:embed="rId2" cstate="print"/>
          <a:srcRect/>
          <a:stretch>
            <a:fillRect/>
          </a:stretch>
        </p:blipFill>
        <p:spPr bwMode="auto">
          <a:xfrm>
            <a:off x="323850" y="260350"/>
            <a:ext cx="2112963" cy="284163"/>
          </a:xfrm>
          <a:prstGeom prst="rect">
            <a:avLst/>
          </a:prstGeom>
          <a:noFill/>
          <a:ln w="9525">
            <a:noFill/>
            <a:miter lim="800000"/>
            <a:headEnd/>
            <a:tailEnd/>
          </a:ln>
        </p:spPr>
      </p:pic>
      <p:sp>
        <p:nvSpPr>
          <p:cNvPr id="5" name="CaixaDeTexto 4"/>
          <p:cNvSpPr txBox="1"/>
          <p:nvPr/>
        </p:nvSpPr>
        <p:spPr>
          <a:xfrm>
            <a:off x="250825" y="549275"/>
            <a:ext cx="4505325" cy="307975"/>
          </a:xfrm>
          <a:prstGeom prst="rect">
            <a:avLst/>
          </a:prstGeom>
          <a:noFill/>
        </p:spPr>
        <p:txBody>
          <a:bodyPr wrap="none">
            <a:spAutoFit/>
          </a:bodyPr>
          <a:lstStyle/>
          <a:p>
            <a:pPr>
              <a:defRPr/>
            </a:pPr>
            <a:r>
              <a:rPr lang="pt-PT" sz="1400" dirty="0">
                <a:solidFill>
                  <a:schemeClr val="accent6">
                    <a:lumMod val="75000"/>
                  </a:schemeClr>
                </a:solidFill>
              </a:rPr>
              <a:t>Luís Silva Morais – Professor </a:t>
            </a:r>
            <a:r>
              <a:rPr lang="pt-PT" sz="1400" dirty="0" err="1">
                <a:solidFill>
                  <a:schemeClr val="accent6">
                    <a:lumMod val="75000"/>
                  </a:schemeClr>
                </a:solidFill>
              </a:rPr>
              <a:t>of</a:t>
            </a:r>
            <a:r>
              <a:rPr lang="pt-PT" sz="1400" dirty="0">
                <a:solidFill>
                  <a:schemeClr val="accent6">
                    <a:lumMod val="75000"/>
                  </a:schemeClr>
                </a:solidFill>
              </a:rPr>
              <a:t> </a:t>
            </a:r>
            <a:r>
              <a:rPr lang="pt-PT" sz="1400" dirty="0" err="1">
                <a:solidFill>
                  <a:schemeClr val="accent6">
                    <a:lumMod val="75000"/>
                  </a:schemeClr>
                </a:solidFill>
              </a:rPr>
              <a:t>Lisbon</a:t>
            </a:r>
            <a:r>
              <a:rPr lang="pt-PT" sz="1400" dirty="0">
                <a:solidFill>
                  <a:schemeClr val="accent6">
                    <a:lumMod val="75000"/>
                  </a:schemeClr>
                </a:solidFill>
              </a:rPr>
              <a:t> Law </a:t>
            </a:r>
            <a:r>
              <a:rPr lang="pt-PT" sz="1400" dirty="0" err="1">
                <a:solidFill>
                  <a:schemeClr val="accent6">
                    <a:lumMod val="75000"/>
                  </a:schemeClr>
                </a:solidFill>
              </a:rPr>
              <a:t>University</a:t>
            </a:r>
            <a:endParaRPr lang="pt-PT" sz="1400" dirty="0">
              <a:solidFill>
                <a:schemeClr val="accent6">
                  <a:lumMod val="75000"/>
                </a:schemeClr>
              </a:solidFill>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Rectangle 2"/>
          <p:cNvSpPr>
            <a:spLocks noGrp="1"/>
          </p:cNvSpPr>
          <p:nvPr>
            <p:ph type="title"/>
          </p:nvPr>
        </p:nvSpPr>
        <p:spPr/>
        <p:txBody>
          <a:bodyPr/>
          <a:lstStyle/>
          <a:p>
            <a:pPr algn="ctr" eaLnBrk="1" hangingPunct="1"/>
            <a:r>
              <a:rPr lang="pt-PT" sz="2000" b="1" smtClean="0"/>
              <a:t>The International Economic Crisis – Causes of the Crisis and Consequences for Competition Policy </a:t>
            </a:r>
            <a:br>
              <a:rPr lang="pt-PT" sz="2000" b="1" smtClean="0"/>
            </a:br>
            <a:r>
              <a:rPr lang="pt-PT" sz="2000" b="1" smtClean="0"/>
              <a:t>2 – Overall Remarks and Transversal Questions</a:t>
            </a:r>
          </a:p>
        </p:txBody>
      </p:sp>
      <p:sp>
        <p:nvSpPr>
          <p:cNvPr id="29698" name="Rectangle 3"/>
          <p:cNvSpPr>
            <a:spLocks noGrp="1"/>
          </p:cNvSpPr>
          <p:nvPr>
            <p:ph type="body" idx="1"/>
          </p:nvPr>
        </p:nvSpPr>
        <p:spPr/>
        <p:txBody>
          <a:bodyPr/>
          <a:lstStyle/>
          <a:p>
            <a:pPr algn="just" eaLnBrk="1" hangingPunct="1">
              <a:lnSpc>
                <a:spcPct val="90000"/>
              </a:lnSpc>
            </a:pPr>
            <a:r>
              <a:rPr lang="pt-PT" sz="2000" smtClean="0"/>
              <a:t>On the basis of this second aforementioned paradox (arising from the interplay of competition law and policy and the economic crisis), I – to some extent – disagree with JOHN FINGLETON view (see – </a:t>
            </a:r>
            <a:r>
              <a:rPr lang="pt-PT" sz="2000" u="sng" smtClean="0"/>
              <a:t>‘Competition Policy in Troubled Times’ – OFT, 20 Jan. 2009</a:t>
            </a:r>
            <a:r>
              <a:rPr lang="pt-PT" sz="2000" smtClean="0"/>
              <a:t>), according to which the economic crisis may promote vigorous long-term growth in productivity, eliminating inefficient firms that would have survived in periods of expansion and thus strengthening the productiom base and promoting innovation in subsequent periods. While this vision of ‘creative destruction’ may be true in some cases, given the seriousness and persistence of the economic crisis, there are, conversely, serious immediate risks to competition arising from the significant reinforcement of market power of some players (since the players eliminated or gravely constrained in a situation of protracted crisis are not inevitably the least efficient) – requiring as such enhanced attention and adequate monitoring strategies.</a:t>
            </a:r>
          </a:p>
        </p:txBody>
      </p:sp>
      <p:pic>
        <p:nvPicPr>
          <p:cNvPr id="29699" name="Picture 4" descr="C:\Documents and Settings\mvelosa\Ambiente de trabalho\logo_blue.jpg"/>
          <p:cNvPicPr>
            <a:picLocks noChangeAspect="1" noChangeArrowheads="1"/>
          </p:cNvPicPr>
          <p:nvPr/>
        </p:nvPicPr>
        <p:blipFill>
          <a:blip r:embed="rId2" cstate="print"/>
          <a:srcRect/>
          <a:stretch>
            <a:fillRect/>
          </a:stretch>
        </p:blipFill>
        <p:spPr bwMode="auto">
          <a:xfrm>
            <a:off x="323850" y="260350"/>
            <a:ext cx="2112963" cy="284163"/>
          </a:xfrm>
          <a:prstGeom prst="rect">
            <a:avLst/>
          </a:prstGeom>
          <a:noFill/>
          <a:ln w="9525">
            <a:noFill/>
            <a:miter lim="800000"/>
            <a:headEnd/>
            <a:tailEnd/>
          </a:ln>
        </p:spPr>
      </p:pic>
      <p:sp>
        <p:nvSpPr>
          <p:cNvPr id="5" name="CaixaDeTexto 4"/>
          <p:cNvSpPr txBox="1"/>
          <p:nvPr/>
        </p:nvSpPr>
        <p:spPr>
          <a:xfrm>
            <a:off x="250825" y="549275"/>
            <a:ext cx="4505325" cy="307975"/>
          </a:xfrm>
          <a:prstGeom prst="rect">
            <a:avLst/>
          </a:prstGeom>
          <a:noFill/>
        </p:spPr>
        <p:txBody>
          <a:bodyPr wrap="none">
            <a:spAutoFit/>
          </a:bodyPr>
          <a:lstStyle/>
          <a:p>
            <a:pPr>
              <a:defRPr/>
            </a:pPr>
            <a:r>
              <a:rPr lang="pt-PT" sz="1400" dirty="0">
                <a:solidFill>
                  <a:schemeClr val="accent6">
                    <a:lumMod val="75000"/>
                  </a:schemeClr>
                </a:solidFill>
              </a:rPr>
              <a:t>Luís Silva Morais – Professor </a:t>
            </a:r>
            <a:r>
              <a:rPr lang="pt-PT" sz="1400" dirty="0" err="1">
                <a:solidFill>
                  <a:schemeClr val="accent6">
                    <a:lumMod val="75000"/>
                  </a:schemeClr>
                </a:solidFill>
              </a:rPr>
              <a:t>of</a:t>
            </a:r>
            <a:r>
              <a:rPr lang="pt-PT" sz="1400" dirty="0">
                <a:solidFill>
                  <a:schemeClr val="accent6">
                    <a:lumMod val="75000"/>
                  </a:schemeClr>
                </a:solidFill>
              </a:rPr>
              <a:t> </a:t>
            </a:r>
            <a:r>
              <a:rPr lang="pt-PT" sz="1400" dirty="0" err="1">
                <a:solidFill>
                  <a:schemeClr val="accent6">
                    <a:lumMod val="75000"/>
                  </a:schemeClr>
                </a:solidFill>
              </a:rPr>
              <a:t>Lisbon</a:t>
            </a:r>
            <a:r>
              <a:rPr lang="pt-PT" sz="1400" dirty="0">
                <a:solidFill>
                  <a:schemeClr val="accent6">
                    <a:lumMod val="75000"/>
                  </a:schemeClr>
                </a:solidFill>
              </a:rPr>
              <a:t> Law </a:t>
            </a:r>
            <a:r>
              <a:rPr lang="pt-PT" sz="1400" dirty="0" err="1">
                <a:solidFill>
                  <a:schemeClr val="accent6">
                    <a:lumMod val="75000"/>
                  </a:schemeClr>
                </a:solidFill>
              </a:rPr>
              <a:t>University</a:t>
            </a:r>
            <a:endParaRPr lang="pt-PT" sz="1400" dirty="0">
              <a:solidFill>
                <a:schemeClr val="accent6">
                  <a:lumMod val="75000"/>
                </a:schemeClr>
              </a:solidFill>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Rectangle 2"/>
          <p:cNvSpPr>
            <a:spLocks noGrp="1"/>
          </p:cNvSpPr>
          <p:nvPr>
            <p:ph type="title"/>
          </p:nvPr>
        </p:nvSpPr>
        <p:spPr/>
        <p:txBody>
          <a:bodyPr/>
          <a:lstStyle/>
          <a:p>
            <a:pPr eaLnBrk="1" hangingPunct="1"/>
            <a:r>
              <a:rPr lang="pt-PT" sz="2000" b="1" smtClean="0"/>
              <a:t>3 – Antitrust enforcement in a time of crisis – global considerations</a:t>
            </a:r>
          </a:p>
        </p:txBody>
      </p:sp>
      <p:sp>
        <p:nvSpPr>
          <p:cNvPr id="30722" name="Rectangle 3"/>
          <p:cNvSpPr>
            <a:spLocks noGrp="1"/>
          </p:cNvSpPr>
          <p:nvPr>
            <p:ph type="body" idx="1"/>
          </p:nvPr>
        </p:nvSpPr>
        <p:spPr/>
        <p:txBody>
          <a:bodyPr/>
          <a:lstStyle/>
          <a:p>
            <a:pPr algn="just" eaLnBrk="1" hangingPunct="1">
              <a:lnSpc>
                <a:spcPct val="90000"/>
              </a:lnSpc>
            </a:pPr>
            <a:r>
              <a:rPr lang="pt-PT" sz="2000" smtClean="0"/>
              <a:t>Considering the core of antitrust (properly or strictly speaking), involving the prohibition of cooperation between undertakings restrictive of competition (</a:t>
            </a:r>
            <a:r>
              <a:rPr lang="pt-PT" sz="2000" i="1" smtClean="0"/>
              <a:t>maxime</a:t>
            </a:r>
            <a:r>
              <a:rPr lang="pt-PT" sz="2000" smtClean="0"/>
              <a:t> cartels) and abuses of dominance, it has been debated whether antitrust enforcement should be significantly relaxed (a debate </a:t>
            </a:r>
            <a:r>
              <a:rPr lang="pt-PT" sz="2000" i="1" smtClean="0"/>
              <a:t>e.g</a:t>
            </a:r>
            <a:r>
              <a:rPr lang="pt-PT" sz="2000" smtClean="0"/>
              <a:t>. illustrated by CARL SHAPIRO, </a:t>
            </a:r>
            <a:r>
              <a:rPr lang="pt-PT" sz="2000" u="sng" smtClean="0"/>
              <a:t>Competition Policy in Distressed Industries</a:t>
            </a:r>
            <a:r>
              <a:rPr lang="pt-PT" sz="2000" smtClean="0"/>
              <a:t>, Remarks for the delivery to the ABA Antitrust Symposium on Competition as Public Policy, May, 13, 2009).</a:t>
            </a:r>
          </a:p>
          <a:p>
            <a:pPr algn="just" eaLnBrk="1" hangingPunct="1">
              <a:lnSpc>
                <a:spcPct val="90000"/>
              </a:lnSpc>
            </a:pPr>
            <a:r>
              <a:rPr lang="pt-PT" sz="2000" smtClean="0"/>
              <a:t>Historical evidence involving US antitrust system is clearly oriented towards a negative answer – temporary relaxation of antitrust enforcement in the US between 1933-37 at the time of the great depression led to highly negative market results.</a:t>
            </a:r>
          </a:p>
          <a:p>
            <a:pPr algn="just" eaLnBrk="1" hangingPunct="1">
              <a:lnSpc>
                <a:spcPct val="90000"/>
              </a:lnSpc>
            </a:pPr>
            <a:r>
              <a:rPr lang="pt-PT" sz="2000" smtClean="0"/>
              <a:t>Also, to a large extent, as we have observed in connection with the reinforcement of market power, in difficult economic conditions cartels and abuses may be more frequent and justify careful scrutiny</a:t>
            </a:r>
          </a:p>
        </p:txBody>
      </p:sp>
      <p:pic>
        <p:nvPicPr>
          <p:cNvPr id="30723" name="Picture 4" descr="C:\Documents and Settings\mvelosa\Ambiente de trabalho\logo_blue.jpg"/>
          <p:cNvPicPr>
            <a:picLocks noChangeAspect="1" noChangeArrowheads="1"/>
          </p:cNvPicPr>
          <p:nvPr/>
        </p:nvPicPr>
        <p:blipFill>
          <a:blip r:embed="rId2" cstate="print"/>
          <a:srcRect/>
          <a:stretch>
            <a:fillRect/>
          </a:stretch>
        </p:blipFill>
        <p:spPr bwMode="auto">
          <a:xfrm>
            <a:off x="323850" y="260350"/>
            <a:ext cx="2112963" cy="284163"/>
          </a:xfrm>
          <a:prstGeom prst="rect">
            <a:avLst/>
          </a:prstGeom>
          <a:noFill/>
          <a:ln w="9525">
            <a:noFill/>
            <a:miter lim="800000"/>
            <a:headEnd/>
            <a:tailEnd/>
          </a:ln>
        </p:spPr>
      </p:pic>
      <p:sp>
        <p:nvSpPr>
          <p:cNvPr id="5" name="CaixaDeTexto 4"/>
          <p:cNvSpPr txBox="1"/>
          <p:nvPr/>
        </p:nvSpPr>
        <p:spPr>
          <a:xfrm>
            <a:off x="250825" y="549275"/>
            <a:ext cx="4505325" cy="307975"/>
          </a:xfrm>
          <a:prstGeom prst="rect">
            <a:avLst/>
          </a:prstGeom>
          <a:noFill/>
        </p:spPr>
        <p:txBody>
          <a:bodyPr wrap="none">
            <a:spAutoFit/>
          </a:bodyPr>
          <a:lstStyle/>
          <a:p>
            <a:pPr>
              <a:defRPr/>
            </a:pPr>
            <a:r>
              <a:rPr lang="pt-PT" sz="1400" dirty="0">
                <a:solidFill>
                  <a:schemeClr val="accent6">
                    <a:lumMod val="75000"/>
                  </a:schemeClr>
                </a:solidFill>
              </a:rPr>
              <a:t>Luís Silva Morais – Professor </a:t>
            </a:r>
            <a:r>
              <a:rPr lang="pt-PT" sz="1400" dirty="0" err="1">
                <a:solidFill>
                  <a:schemeClr val="accent6">
                    <a:lumMod val="75000"/>
                  </a:schemeClr>
                </a:solidFill>
              </a:rPr>
              <a:t>of</a:t>
            </a:r>
            <a:r>
              <a:rPr lang="pt-PT" sz="1400" dirty="0">
                <a:solidFill>
                  <a:schemeClr val="accent6">
                    <a:lumMod val="75000"/>
                  </a:schemeClr>
                </a:solidFill>
              </a:rPr>
              <a:t> </a:t>
            </a:r>
            <a:r>
              <a:rPr lang="pt-PT" sz="1400" dirty="0" err="1">
                <a:solidFill>
                  <a:schemeClr val="accent6">
                    <a:lumMod val="75000"/>
                  </a:schemeClr>
                </a:solidFill>
              </a:rPr>
              <a:t>Lisbon</a:t>
            </a:r>
            <a:r>
              <a:rPr lang="pt-PT" sz="1400" dirty="0">
                <a:solidFill>
                  <a:schemeClr val="accent6">
                    <a:lumMod val="75000"/>
                  </a:schemeClr>
                </a:solidFill>
              </a:rPr>
              <a:t> Law </a:t>
            </a:r>
            <a:r>
              <a:rPr lang="pt-PT" sz="1400" dirty="0" err="1">
                <a:solidFill>
                  <a:schemeClr val="accent6">
                    <a:lumMod val="75000"/>
                  </a:schemeClr>
                </a:solidFill>
              </a:rPr>
              <a:t>University</a:t>
            </a:r>
            <a:endParaRPr lang="pt-PT" sz="1400" dirty="0">
              <a:solidFill>
                <a:schemeClr val="accent6">
                  <a:lumMod val="75000"/>
                </a:schemeClr>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468313" y="404813"/>
            <a:ext cx="8229600" cy="1209675"/>
          </a:xfrm>
        </p:spPr>
        <p:txBody>
          <a:bodyPr>
            <a:normAutofit fontScale="90000"/>
          </a:bodyPr>
          <a:lstStyle/>
          <a:p>
            <a:pPr algn="ctr" eaLnBrk="1" hangingPunct="1">
              <a:defRPr/>
            </a:pPr>
            <a:r>
              <a:rPr lang="pt-PT" sz="1600" dirty="0" smtClean="0"/>
              <a:t/>
            </a:r>
            <a:br>
              <a:rPr lang="pt-PT" sz="1600" dirty="0" smtClean="0"/>
            </a:br>
            <a:r>
              <a:rPr lang="pt-PT" sz="1600" dirty="0" smtClean="0"/>
              <a:t/>
            </a:r>
            <a:br>
              <a:rPr lang="pt-PT" sz="1600" dirty="0" smtClean="0"/>
            </a:br>
            <a:r>
              <a:rPr lang="pt-PT" sz="1600" dirty="0" smtClean="0"/>
              <a:t> </a:t>
            </a:r>
            <a:br>
              <a:rPr lang="pt-PT" sz="1600" dirty="0" smtClean="0"/>
            </a:br>
            <a:r>
              <a:rPr lang="pt-PT" sz="2000" dirty="0" err="1" smtClean="0"/>
              <a:t>The</a:t>
            </a:r>
            <a:r>
              <a:rPr lang="pt-PT" sz="2000" dirty="0" smtClean="0"/>
              <a:t> </a:t>
            </a:r>
            <a:r>
              <a:rPr lang="pt-PT" sz="2000" dirty="0" err="1" smtClean="0"/>
              <a:t>International</a:t>
            </a:r>
            <a:r>
              <a:rPr lang="pt-PT" sz="2000" dirty="0" smtClean="0"/>
              <a:t> </a:t>
            </a:r>
            <a:r>
              <a:rPr lang="pt-PT" sz="2000" b="1" dirty="0" err="1" smtClean="0"/>
              <a:t>Economic</a:t>
            </a:r>
            <a:r>
              <a:rPr lang="pt-PT" sz="2000" b="1" dirty="0" smtClean="0"/>
              <a:t> </a:t>
            </a:r>
            <a:r>
              <a:rPr lang="pt-PT" sz="2000" b="1" dirty="0" err="1" smtClean="0"/>
              <a:t>Crisis</a:t>
            </a:r>
            <a:r>
              <a:rPr lang="pt-PT" sz="2000" b="1" dirty="0" smtClean="0"/>
              <a:t> – Causes </a:t>
            </a:r>
            <a:r>
              <a:rPr lang="pt-PT" sz="2000" b="1" dirty="0" err="1" smtClean="0"/>
              <a:t>of</a:t>
            </a:r>
            <a:r>
              <a:rPr lang="pt-PT" sz="2000" b="1" dirty="0" smtClean="0"/>
              <a:t> </a:t>
            </a:r>
            <a:r>
              <a:rPr lang="pt-PT" sz="2000" b="1" dirty="0" err="1" smtClean="0"/>
              <a:t>the</a:t>
            </a:r>
            <a:r>
              <a:rPr lang="pt-PT" sz="2000" b="1" dirty="0" smtClean="0"/>
              <a:t> </a:t>
            </a:r>
            <a:r>
              <a:rPr lang="pt-PT" sz="2000" b="1" dirty="0" err="1" smtClean="0"/>
              <a:t>Crisis</a:t>
            </a:r>
            <a:r>
              <a:rPr lang="pt-PT" sz="2000" b="1" dirty="0" smtClean="0"/>
              <a:t> </a:t>
            </a:r>
            <a:r>
              <a:rPr lang="pt-PT" sz="2000" b="1" dirty="0" err="1" smtClean="0"/>
              <a:t>and</a:t>
            </a:r>
            <a:r>
              <a:rPr lang="pt-PT" sz="2000" b="1" dirty="0" smtClean="0"/>
              <a:t> </a:t>
            </a:r>
            <a:r>
              <a:rPr lang="pt-PT" sz="2000" b="1" dirty="0" err="1" smtClean="0"/>
              <a:t>Consequences</a:t>
            </a:r>
            <a:r>
              <a:rPr lang="pt-PT" sz="2000" b="1" dirty="0" smtClean="0"/>
              <a:t> for </a:t>
            </a:r>
            <a:r>
              <a:rPr lang="pt-PT" sz="2000" b="1" dirty="0" err="1" smtClean="0"/>
              <a:t>Competition</a:t>
            </a:r>
            <a:r>
              <a:rPr lang="pt-PT" sz="2000" b="1" dirty="0" smtClean="0"/>
              <a:t> </a:t>
            </a:r>
            <a:r>
              <a:rPr lang="pt-PT" sz="2000" b="1" dirty="0" err="1" smtClean="0"/>
              <a:t>Policy</a:t>
            </a:r>
            <a:r>
              <a:rPr lang="pt-PT" sz="2000" b="1" dirty="0" smtClean="0"/>
              <a:t/>
            </a:r>
            <a:br>
              <a:rPr lang="pt-PT" sz="2000" b="1" dirty="0" smtClean="0"/>
            </a:br>
            <a:r>
              <a:rPr lang="pt-PT" sz="2000" dirty="0" smtClean="0"/>
              <a:t/>
            </a:r>
            <a:br>
              <a:rPr lang="pt-PT" sz="2000" dirty="0" smtClean="0"/>
            </a:br>
            <a:r>
              <a:rPr lang="pt-PT" sz="2000" b="1" dirty="0" smtClean="0"/>
              <a:t>1 – </a:t>
            </a:r>
            <a:r>
              <a:rPr lang="pt-PT" sz="2000" b="1" dirty="0" err="1" smtClean="0"/>
              <a:t>Overall</a:t>
            </a:r>
            <a:r>
              <a:rPr lang="pt-PT" sz="2000" b="1" dirty="0" smtClean="0"/>
              <a:t> </a:t>
            </a:r>
            <a:r>
              <a:rPr lang="pt-PT" sz="2000" b="1" dirty="0" err="1" smtClean="0"/>
              <a:t>Remarks</a:t>
            </a:r>
            <a:r>
              <a:rPr lang="pt-PT" sz="2000" b="1" dirty="0" smtClean="0"/>
              <a:t> – </a:t>
            </a:r>
            <a:r>
              <a:rPr lang="pt-PT" sz="2000" b="1" dirty="0" err="1" smtClean="0"/>
              <a:t>the</a:t>
            </a:r>
            <a:r>
              <a:rPr lang="pt-PT" sz="2000" b="1" dirty="0" smtClean="0"/>
              <a:t> </a:t>
            </a:r>
            <a:r>
              <a:rPr lang="pt-PT" sz="2000" b="1" dirty="0" err="1" smtClean="0"/>
              <a:t>initial</a:t>
            </a:r>
            <a:r>
              <a:rPr lang="pt-PT" sz="2000" b="1" dirty="0" smtClean="0"/>
              <a:t> CONTEXT </a:t>
            </a:r>
            <a:r>
              <a:rPr lang="pt-PT" sz="2000" b="1" dirty="0" err="1" smtClean="0"/>
              <a:t>in</a:t>
            </a:r>
            <a:r>
              <a:rPr lang="pt-PT" sz="2000" b="1" dirty="0" smtClean="0"/>
              <a:t> </a:t>
            </a:r>
            <a:r>
              <a:rPr lang="pt-PT" sz="2000" b="1" dirty="0" err="1" smtClean="0"/>
              <a:t>terms</a:t>
            </a:r>
            <a:r>
              <a:rPr lang="pt-PT" sz="2000" b="1" dirty="0" smtClean="0"/>
              <a:t> </a:t>
            </a:r>
            <a:r>
              <a:rPr lang="pt-PT" sz="2000" b="1" dirty="0" err="1" smtClean="0"/>
              <a:t>of</a:t>
            </a:r>
            <a:r>
              <a:rPr lang="pt-PT" sz="2000" b="1" dirty="0" smtClean="0"/>
              <a:t> EU</a:t>
            </a:r>
          </a:p>
        </p:txBody>
      </p:sp>
      <p:sp>
        <p:nvSpPr>
          <p:cNvPr id="17410" name="Rectangle 3"/>
          <p:cNvSpPr>
            <a:spLocks noGrp="1" noChangeArrowheads="1"/>
          </p:cNvSpPr>
          <p:nvPr>
            <p:ph idx="1"/>
          </p:nvPr>
        </p:nvSpPr>
        <p:spPr/>
        <p:txBody>
          <a:bodyPr/>
          <a:lstStyle/>
          <a:p>
            <a:pPr algn="just" eaLnBrk="1" hangingPunct="1">
              <a:buFont typeface="Wingdings 3" pitchFamily="18" charset="2"/>
              <a:buChar char=""/>
            </a:pPr>
            <a:r>
              <a:rPr lang="pt-PT" sz="1600" smtClean="0"/>
              <a:t>The credit crisis and its general background 2007-2008 – September 2008 and the default of some major financial institutions in the USA (Lehman Brothers), Germany, Ireland and the UK and its quick spill over effect to other banking systems in Europe.</a:t>
            </a:r>
          </a:p>
          <a:p>
            <a:pPr algn="just" eaLnBrk="1" hangingPunct="1">
              <a:buFont typeface="Wingdings 3" pitchFamily="18" charset="2"/>
              <a:buChar char=""/>
            </a:pPr>
            <a:r>
              <a:rPr lang="pt-PT" sz="1600" smtClean="0"/>
              <a:t>The problems experimented, ‘inter alia’ by Fortis Bank, ABN AMRO, Dexxia and BNP and the meeting of 11-12 October 2008 between the Heads of Governemnt of the Euro-Group, the President of the European Central Bank and the UK Prime Minister (Gordon Brown) – the agreement between the participants to provide guaranteees for their national banking sector. The 13 th October 2008 meeting of competition law experts in order to attempt a consensus for the application of competition rules – the state aid rules viewed as a necessary complement to the national measures ensuring the financial viability of Member States banks.</a:t>
            </a:r>
          </a:p>
          <a:p>
            <a:pPr algn="just" eaLnBrk="1" hangingPunct="1">
              <a:buFont typeface="Wingdings 3" pitchFamily="18" charset="2"/>
              <a:buChar char=""/>
            </a:pPr>
            <a:r>
              <a:rPr lang="pt-PT" sz="1600" smtClean="0"/>
              <a:t>An exceptional situation concerning the banking sector that has led to the establishment of a Commission Special Task Force for State Aid in the financial sector since the Autumn of 2008 – a new and exceptional context for state aid policy and control (“</a:t>
            </a:r>
            <a:r>
              <a:rPr lang="pt-PT" sz="1600" i="1" smtClean="0"/>
              <a:t>State Aids seem to be sexy today</a:t>
            </a:r>
            <a:r>
              <a:rPr lang="pt-PT" sz="1600" smtClean="0"/>
              <a:t>” – Competition Commissioneer, Neelie Kroes – Conference at the State Aids Action Day – November 21 st, 2008, Brussels)</a:t>
            </a:r>
          </a:p>
          <a:p>
            <a:pPr eaLnBrk="1" hangingPunct="1">
              <a:buFont typeface="Wingdings 3" pitchFamily="18" charset="2"/>
              <a:buChar char=""/>
            </a:pPr>
            <a:endParaRPr lang="pt-PT" sz="1600" smtClean="0"/>
          </a:p>
          <a:p>
            <a:pPr eaLnBrk="1" hangingPunct="1">
              <a:buFont typeface="Wingdings 3" pitchFamily="18" charset="2"/>
              <a:buChar char=""/>
            </a:pPr>
            <a:endParaRPr lang="pt-PT" sz="1600" smtClean="0"/>
          </a:p>
          <a:p>
            <a:pPr eaLnBrk="1" hangingPunct="1">
              <a:buFont typeface="Wingdings 3" pitchFamily="18" charset="2"/>
              <a:buChar char=""/>
            </a:pPr>
            <a:endParaRPr lang="pt-PT" sz="1600" smtClean="0"/>
          </a:p>
          <a:p>
            <a:pPr eaLnBrk="1" hangingPunct="1">
              <a:buFont typeface="Georgia" pitchFamily="18" charset="0"/>
              <a:buNone/>
            </a:pPr>
            <a:endParaRPr lang="pt-PT" sz="1600" smtClean="0"/>
          </a:p>
          <a:p>
            <a:pPr eaLnBrk="1" hangingPunct="1">
              <a:buFont typeface="Wingdings 3" pitchFamily="18" charset="2"/>
              <a:buChar char=""/>
            </a:pPr>
            <a:endParaRPr lang="pt-PT" sz="1600" smtClean="0"/>
          </a:p>
        </p:txBody>
      </p:sp>
      <p:pic>
        <p:nvPicPr>
          <p:cNvPr id="17411" name="Picture 4" descr="C:\Documents and Settings\mvelosa\Ambiente de trabalho\logo_blue.jpg"/>
          <p:cNvPicPr>
            <a:picLocks noChangeAspect="1" noChangeArrowheads="1"/>
          </p:cNvPicPr>
          <p:nvPr/>
        </p:nvPicPr>
        <p:blipFill>
          <a:blip r:embed="rId3" cstate="print"/>
          <a:srcRect/>
          <a:stretch>
            <a:fillRect/>
          </a:stretch>
        </p:blipFill>
        <p:spPr bwMode="auto">
          <a:xfrm>
            <a:off x="323850" y="260350"/>
            <a:ext cx="2112963" cy="284163"/>
          </a:xfrm>
          <a:prstGeom prst="rect">
            <a:avLst/>
          </a:prstGeom>
          <a:noFill/>
          <a:ln w="9525">
            <a:noFill/>
            <a:miter lim="800000"/>
            <a:headEnd/>
            <a:tailEnd/>
          </a:ln>
        </p:spPr>
      </p:pic>
      <p:sp>
        <p:nvSpPr>
          <p:cNvPr id="5" name="CaixaDeTexto 4"/>
          <p:cNvSpPr txBox="1"/>
          <p:nvPr/>
        </p:nvSpPr>
        <p:spPr>
          <a:xfrm>
            <a:off x="250825" y="549275"/>
            <a:ext cx="4505325" cy="307975"/>
          </a:xfrm>
          <a:prstGeom prst="rect">
            <a:avLst/>
          </a:prstGeom>
          <a:noFill/>
        </p:spPr>
        <p:txBody>
          <a:bodyPr wrap="none">
            <a:spAutoFit/>
          </a:bodyPr>
          <a:lstStyle/>
          <a:p>
            <a:pPr>
              <a:defRPr/>
            </a:pPr>
            <a:r>
              <a:rPr lang="pt-PT" sz="1400" dirty="0">
                <a:solidFill>
                  <a:schemeClr val="accent6">
                    <a:lumMod val="75000"/>
                  </a:schemeClr>
                </a:solidFill>
              </a:rPr>
              <a:t>Luís Silva Morais – Professor </a:t>
            </a:r>
            <a:r>
              <a:rPr lang="pt-PT" sz="1400" dirty="0" err="1">
                <a:solidFill>
                  <a:schemeClr val="accent6">
                    <a:lumMod val="75000"/>
                  </a:schemeClr>
                </a:solidFill>
              </a:rPr>
              <a:t>of</a:t>
            </a:r>
            <a:r>
              <a:rPr lang="pt-PT" sz="1400" dirty="0">
                <a:solidFill>
                  <a:schemeClr val="accent6">
                    <a:lumMod val="75000"/>
                  </a:schemeClr>
                </a:solidFill>
              </a:rPr>
              <a:t> </a:t>
            </a:r>
            <a:r>
              <a:rPr lang="pt-PT" sz="1400" dirty="0" err="1">
                <a:solidFill>
                  <a:schemeClr val="accent6">
                    <a:lumMod val="75000"/>
                  </a:schemeClr>
                </a:solidFill>
              </a:rPr>
              <a:t>Lisbon</a:t>
            </a:r>
            <a:r>
              <a:rPr lang="pt-PT" sz="1400" dirty="0">
                <a:solidFill>
                  <a:schemeClr val="accent6">
                    <a:lumMod val="75000"/>
                  </a:schemeClr>
                </a:solidFill>
              </a:rPr>
              <a:t> Law </a:t>
            </a:r>
            <a:r>
              <a:rPr lang="pt-PT" sz="1400" dirty="0" err="1">
                <a:solidFill>
                  <a:schemeClr val="accent6">
                    <a:lumMod val="75000"/>
                  </a:schemeClr>
                </a:solidFill>
              </a:rPr>
              <a:t>University</a:t>
            </a:r>
            <a:endParaRPr lang="pt-PT" sz="1400" dirty="0">
              <a:solidFill>
                <a:schemeClr val="accent6">
                  <a:lumMod val="75000"/>
                </a:schemeClr>
              </a:solidFill>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2"/>
          <p:cNvSpPr>
            <a:spLocks noGrp="1"/>
          </p:cNvSpPr>
          <p:nvPr>
            <p:ph type="title"/>
          </p:nvPr>
        </p:nvSpPr>
        <p:spPr/>
        <p:txBody>
          <a:bodyPr/>
          <a:lstStyle/>
          <a:p>
            <a:pPr algn="ctr" eaLnBrk="1" hangingPunct="1"/>
            <a:r>
              <a:rPr lang="pt-PT" sz="2000" b="1" smtClean="0"/>
              <a:t>Competition Law and the Economic Crisis </a:t>
            </a:r>
            <a:br>
              <a:rPr lang="pt-PT" sz="2000" b="1" smtClean="0"/>
            </a:br>
            <a:r>
              <a:rPr lang="pt-PT" sz="2000" b="1" smtClean="0"/>
              <a:t>4 – Sequence of Topics Covered</a:t>
            </a:r>
          </a:p>
        </p:txBody>
      </p:sp>
      <p:sp>
        <p:nvSpPr>
          <p:cNvPr id="31746" name="Rectangle 3"/>
          <p:cNvSpPr>
            <a:spLocks noGrp="1"/>
          </p:cNvSpPr>
          <p:nvPr>
            <p:ph type="body" idx="1"/>
          </p:nvPr>
        </p:nvSpPr>
        <p:spPr/>
        <p:txBody>
          <a:bodyPr/>
          <a:lstStyle/>
          <a:p>
            <a:pPr algn="just" eaLnBrk="1" hangingPunct="1"/>
            <a:r>
              <a:rPr lang="pt-PT" sz="2000" dirty="0" smtClean="0"/>
              <a:t>Following the </a:t>
            </a:r>
            <a:r>
              <a:rPr lang="pt-PT" sz="2000" b="1" dirty="0" smtClean="0"/>
              <a:t>preceding transversal considerations</a:t>
            </a:r>
            <a:r>
              <a:rPr lang="pt-PT" sz="2000" dirty="0" smtClean="0"/>
              <a:t>, and focusing on competition law and policy at the level of the EU and its Member States, it is pertinent to </a:t>
            </a:r>
            <a:r>
              <a:rPr lang="pt-PT" sz="2000" b="1" dirty="0" smtClean="0"/>
              <a:t>review recent fundamental developments in the context of the economic crisis in THREE KEY AREAS</a:t>
            </a:r>
            <a:r>
              <a:rPr lang="pt-PT" sz="2000" dirty="0" smtClean="0"/>
              <a:t>.</a:t>
            </a:r>
          </a:p>
          <a:p>
            <a:pPr algn="just" eaLnBrk="1" hangingPunct="1">
              <a:buFont typeface="Georgia" pitchFamily="18" charset="0"/>
              <a:buNone/>
            </a:pPr>
            <a:endParaRPr lang="pt-PT" sz="2000" dirty="0" smtClean="0"/>
          </a:p>
          <a:p>
            <a:pPr algn="just" eaLnBrk="1" hangingPunct="1"/>
            <a:r>
              <a:rPr lang="pt-PT" sz="2000" dirty="0" smtClean="0"/>
              <a:t>FIRSTLY, </a:t>
            </a:r>
            <a:r>
              <a:rPr lang="pt-PT" sz="2000" u="sng" dirty="0" smtClean="0"/>
              <a:t>the </a:t>
            </a:r>
            <a:r>
              <a:rPr lang="pt-PT" sz="2000" b="1" u="sng" dirty="0" smtClean="0"/>
              <a:t>new and exceptional context &amp; framework for state aid policy and control in the financial sector – 2008-2012</a:t>
            </a:r>
            <a:r>
              <a:rPr lang="pt-PT" sz="2000" u="sng" dirty="0" smtClean="0"/>
              <a:t>.</a:t>
            </a:r>
          </a:p>
          <a:p>
            <a:pPr algn="just" eaLnBrk="1" hangingPunct="1"/>
            <a:r>
              <a:rPr lang="pt-PT" sz="2000" dirty="0" smtClean="0"/>
              <a:t>Secondly, and in succint terms, </a:t>
            </a:r>
            <a:r>
              <a:rPr lang="pt-PT" sz="2000" b="1" dirty="0" smtClean="0"/>
              <a:t>merger control</a:t>
            </a:r>
            <a:r>
              <a:rPr lang="pt-PT" sz="2000" dirty="0" smtClean="0"/>
              <a:t>.</a:t>
            </a:r>
          </a:p>
          <a:p>
            <a:pPr algn="just" eaLnBrk="1" hangingPunct="1"/>
            <a:r>
              <a:rPr lang="pt-PT" sz="2000" dirty="0" smtClean="0"/>
              <a:t>Thirdly, also in extremely succint terms, </a:t>
            </a:r>
            <a:r>
              <a:rPr lang="pt-PT" sz="2000" b="1" dirty="0" smtClean="0"/>
              <a:t>antitrust scrutiny of anticompetitive practices</a:t>
            </a:r>
            <a:r>
              <a:rPr lang="pt-PT" sz="2000" dirty="0" smtClean="0"/>
              <a:t> (cooperation and abuse of dominance)</a:t>
            </a:r>
          </a:p>
        </p:txBody>
      </p:sp>
      <p:pic>
        <p:nvPicPr>
          <p:cNvPr id="31747" name="Picture 4" descr="C:\Documents and Settings\mvelosa\Ambiente de trabalho\logo_blue.jpg"/>
          <p:cNvPicPr>
            <a:picLocks noChangeAspect="1" noChangeArrowheads="1"/>
          </p:cNvPicPr>
          <p:nvPr/>
        </p:nvPicPr>
        <p:blipFill>
          <a:blip r:embed="rId2" cstate="print"/>
          <a:srcRect/>
          <a:stretch>
            <a:fillRect/>
          </a:stretch>
        </p:blipFill>
        <p:spPr bwMode="auto">
          <a:xfrm>
            <a:off x="323850" y="260350"/>
            <a:ext cx="2112963" cy="284163"/>
          </a:xfrm>
          <a:prstGeom prst="rect">
            <a:avLst/>
          </a:prstGeom>
          <a:noFill/>
          <a:ln w="9525">
            <a:noFill/>
            <a:miter lim="800000"/>
            <a:headEnd/>
            <a:tailEnd/>
          </a:ln>
        </p:spPr>
      </p:pic>
      <p:sp>
        <p:nvSpPr>
          <p:cNvPr id="5" name="CaixaDeTexto 4"/>
          <p:cNvSpPr txBox="1"/>
          <p:nvPr/>
        </p:nvSpPr>
        <p:spPr>
          <a:xfrm>
            <a:off x="250825" y="549275"/>
            <a:ext cx="4505325" cy="307975"/>
          </a:xfrm>
          <a:prstGeom prst="rect">
            <a:avLst/>
          </a:prstGeom>
          <a:noFill/>
        </p:spPr>
        <p:txBody>
          <a:bodyPr wrap="none">
            <a:spAutoFit/>
          </a:bodyPr>
          <a:lstStyle/>
          <a:p>
            <a:pPr>
              <a:defRPr/>
            </a:pPr>
            <a:r>
              <a:rPr lang="pt-PT" sz="1400" dirty="0">
                <a:solidFill>
                  <a:schemeClr val="accent6">
                    <a:lumMod val="75000"/>
                  </a:schemeClr>
                </a:solidFill>
              </a:rPr>
              <a:t>Luís Silva Morais – Professor </a:t>
            </a:r>
            <a:r>
              <a:rPr lang="pt-PT" sz="1400" dirty="0" err="1">
                <a:solidFill>
                  <a:schemeClr val="accent6">
                    <a:lumMod val="75000"/>
                  </a:schemeClr>
                </a:solidFill>
              </a:rPr>
              <a:t>of</a:t>
            </a:r>
            <a:r>
              <a:rPr lang="pt-PT" sz="1400" dirty="0">
                <a:solidFill>
                  <a:schemeClr val="accent6">
                    <a:lumMod val="75000"/>
                  </a:schemeClr>
                </a:solidFill>
              </a:rPr>
              <a:t> </a:t>
            </a:r>
            <a:r>
              <a:rPr lang="pt-PT" sz="1400" dirty="0" err="1">
                <a:solidFill>
                  <a:schemeClr val="accent6">
                    <a:lumMod val="75000"/>
                  </a:schemeClr>
                </a:solidFill>
              </a:rPr>
              <a:t>Lisbon</a:t>
            </a:r>
            <a:r>
              <a:rPr lang="pt-PT" sz="1400" dirty="0">
                <a:solidFill>
                  <a:schemeClr val="accent6">
                    <a:lumMod val="75000"/>
                  </a:schemeClr>
                </a:solidFill>
              </a:rPr>
              <a:t> Law </a:t>
            </a:r>
            <a:r>
              <a:rPr lang="pt-PT" sz="1400" dirty="0" err="1">
                <a:solidFill>
                  <a:schemeClr val="accent6">
                    <a:lumMod val="75000"/>
                  </a:schemeClr>
                </a:solidFill>
              </a:rPr>
              <a:t>University</a:t>
            </a:r>
            <a:endParaRPr lang="pt-PT" sz="1400" dirty="0">
              <a:solidFill>
                <a:schemeClr val="accent6">
                  <a:lumMod val="75000"/>
                </a:schemeClr>
              </a:solidFill>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Rectangle 2"/>
          <p:cNvSpPr>
            <a:spLocks noGrp="1"/>
          </p:cNvSpPr>
          <p:nvPr>
            <p:ph type="title"/>
          </p:nvPr>
        </p:nvSpPr>
        <p:spPr>
          <a:xfrm>
            <a:off x="250825" y="1341438"/>
            <a:ext cx="8229600" cy="1066800"/>
          </a:xfrm>
        </p:spPr>
        <p:txBody>
          <a:bodyPr/>
          <a:lstStyle/>
          <a:p>
            <a:pPr algn="ctr" eaLnBrk="1" hangingPunct="1"/>
            <a:r>
              <a:rPr lang="pt-PT" sz="1800" smtClean="0"/>
              <a:t/>
            </a:r>
            <a:br>
              <a:rPr lang="pt-PT" sz="1800" smtClean="0"/>
            </a:br>
            <a:r>
              <a:rPr lang="pt-PT" sz="1800" smtClean="0"/>
              <a:t>5 - State Aid and Public Intervention in Times of Crisis – the economic crisis and the limited response of the EU</a:t>
            </a:r>
          </a:p>
        </p:txBody>
      </p:sp>
      <p:sp>
        <p:nvSpPr>
          <p:cNvPr id="32770" name="Rectangle 3"/>
          <p:cNvSpPr>
            <a:spLocks noGrp="1"/>
          </p:cNvSpPr>
          <p:nvPr>
            <p:ph idx="1"/>
          </p:nvPr>
        </p:nvSpPr>
        <p:spPr/>
        <p:txBody>
          <a:bodyPr/>
          <a:lstStyle/>
          <a:p>
            <a:pPr eaLnBrk="1" hangingPunct="1">
              <a:buFont typeface="Georgia" pitchFamily="18" charset="0"/>
              <a:buNone/>
            </a:pPr>
            <a:endParaRPr lang="pt-PT" sz="1600" smtClean="0"/>
          </a:p>
          <a:p>
            <a:pPr algn="just" eaLnBrk="1" hangingPunct="1"/>
            <a:r>
              <a:rPr lang="pt-PT" sz="1600" smtClean="0"/>
              <a:t>The international economic crisis and the limited and late response of the EU due to the imbalances of the EMU as originally conceived in the Maastricht Treaty.</a:t>
            </a:r>
          </a:p>
          <a:p>
            <a:pPr algn="just" eaLnBrk="1" hangingPunct="1"/>
            <a:r>
              <a:rPr lang="pt-PT" sz="1600" smtClean="0"/>
              <a:t>The Communication from the Commission to the European Parliament, the Council and the European Central Bank – Enhancing Economic Policy Coordination for Stability, Growth and jobs – Tools for a Stronger EU Economic Governance (COM(2010) 367 final – Brussels 30.6.2010 – insufficient instrument largely relying on a collection of national measures</a:t>
            </a:r>
          </a:p>
          <a:p>
            <a:pPr algn="just" eaLnBrk="1" hangingPunct="1"/>
            <a:r>
              <a:rPr lang="pt-PT" sz="1600" smtClean="0"/>
              <a:t>The particular responses from some Member States – PROJECT MERLIN in the UK (February 2011 – agreement between UK government on lending and remuneration practices – 4 biggest UK banks plus Santander commit to make available 190 billion pounds (215 bn Euros) of credit to business in 2011 – further comitments include lending to SMEs – is Public interventionism back? Is there a new path and a new form of industrial policy? – </a:t>
            </a:r>
            <a:r>
              <a:rPr lang="pt-PT" sz="1600" i="1" smtClean="0"/>
              <a:t>Apparent limited/scarce results in the case of PROJECT MERLIN</a:t>
            </a:r>
          </a:p>
          <a:p>
            <a:pPr algn="just" eaLnBrk="1" hangingPunct="1"/>
            <a:r>
              <a:rPr lang="pt-PT" sz="1600" smtClean="0">
                <a:hlinkClick r:id="rId2"/>
              </a:rPr>
              <a:t>www.hm-treasury.gov.uk/d/bank_agreement_090211.pdf</a:t>
            </a:r>
            <a:endParaRPr lang="pt-PT" sz="1600" smtClean="0"/>
          </a:p>
          <a:p>
            <a:pPr eaLnBrk="1" hangingPunct="1">
              <a:buFont typeface="Wingdings 3" pitchFamily="18" charset="2"/>
              <a:buNone/>
            </a:pPr>
            <a:endParaRPr lang="pt-PT" sz="1600" smtClean="0"/>
          </a:p>
          <a:p>
            <a:pPr eaLnBrk="1" hangingPunct="1"/>
            <a:endParaRPr lang="pt-PT" sz="1600" smtClean="0"/>
          </a:p>
          <a:p>
            <a:pPr eaLnBrk="1" hangingPunct="1"/>
            <a:endParaRPr lang="pt-PT" sz="1600" smtClean="0"/>
          </a:p>
        </p:txBody>
      </p:sp>
      <p:pic>
        <p:nvPicPr>
          <p:cNvPr id="32771" name="Picture 4" descr="C:\Documents and Settings\mvelosa\Ambiente de trabalho\logo_blue.jpg"/>
          <p:cNvPicPr>
            <a:picLocks noChangeAspect="1" noChangeArrowheads="1"/>
          </p:cNvPicPr>
          <p:nvPr/>
        </p:nvPicPr>
        <p:blipFill>
          <a:blip r:embed="rId3" cstate="print"/>
          <a:srcRect/>
          <a:stretch>
            <a:fillRect/>
          </a:stretch>
        </p:blipFill>
        <p:spPr bwMode="auto">
          <a:xfrm>
            <a:off x="323850" y="260350"/>
            <a:ext cx="2112963" cy="284163"/>
          </a:xfrm>
          <a:prstGeom prst="rect">
            <a:avLst/>
          </a:prstGeom>
          <a:noFill/>
          <a:ln w="9525">
            <a:noFill/>
            <a:miter lim="800000"/>
            <a:headEnd/>
            <a:tailEnd/>
          </a:ln>
        </p:spPr>
      </p:pic>
      <p:sp>
        <p:nvSpPr>
          <p:cNvPr id="5" name="CaixaDeTexto 4"/>
          <p:cNvSpPr txBox="1"/>
          <p:nvPr/>
        </p:nvSpPr>
        <p:spPr>
          <a:xfrm>
            <a:off x="250825" y="549275"/>
            <a:ext cx="4505325" cy="307975"/>
          </a:xfrm>
          <a:prstGeom prst="rect">
            <a:avLst/>
          </a:prstGeom>
          <a:noFill/>
        </p:spPr>
        <p:txBody>
          <a:bodyPr wrap="none">
            <a:spAutoFit/>
          </a:bodyPr>
          <a:lstStyle/>
          <a:p>
            <a:pPr>
              <a:defRPr/>
            </a:pPr>
            <a:r>
              <a:rPr lang="pt-PT" sz="1400" dirty="0">
                <a:solidFill>
                  <a:schemeClr val="accent6">
                    <a:lumMod val="75000"/>
                  </a:schemeClr>
                </a:solidFill>
              </a:rPr>
              <a:t>Luís Silva Morais – Professor </a:t>
            </a:r>
            <a:r>
              <a:rPr lang="pt-PT" sz="1400" dirty="0" err="1">
                <a:solidFill>
                  <a:schemeClr val="accent6">
                    <a:lumMod val="75000"/>
                  </a:schemeClr>
                </a:solidFill>
              </a:rPr>
              <a:t>of</a:t>
            </a:r>
            <a:r>
              <a:rPr lang="pt-PT" sz="1400" dirty="0">
                <a:solidFill>
                  <a:schemeClr val="accent6">
                    <a:lumMod val="75000"/>
                  </a:schemeClr>
                </a:solidFill>
              </a:rPr>
              <a:t> </a:t>
            </a:r>
            <a:r>
              <a:rPr lang="pt-PT" sz="1400" dirty="0" err="1">
                <a:solidFill>
                  <a:schemeClr val="accent6">
                    <a:lumMod val="75000"/>
                  </a:schemeClr>
                </a:solidFill>
              </a:rPr>
              <a:t>Lisbon</a:t>
            </a:r>
            <a:r>
              <a:rPr lang="pt-PT" sz="1400" dirty="0">
                <a:solidFill>
                  <a:schemeClr val="accent6">
                    <a:lumMod val="75000"/>
                  </a:schemeClr>
                </a:solidFill>
              </a:rPr>
              <a:t> Law </a:t>
            </a:r>
            <a:r>
              <a:rPr lang="pt-PT" sz="1400" dirty="0" err="1">
                <a:solidFill>
                  <a:schemeClr val="accent6">
                    <a:lumMod val="75000"/>
                  </a:schemeClr>
                </a:solidFill>
              </a:rPr>
              <a:t>University</a:t>
            </a:r>
            <a:endParaRPr lang="pt-PT" sz="1400" dirty="0">
              <a:solidFill>
                <a:schemeClr val="accent6">
                  <a:lumMod val="75000"/>
                </a:schemeClr>
              </a:solidFill>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Rectangle 2"/>
          <p:cNvSpPr>
            <a:spLocks noGrp="1" noChangeArrowheads="1"/>
          </p:cNvSpPr>
          <p:nvPr>
            <p:ph type="title"/>
          </p:nvPr>
        </p:nvSpPr>
        <p:spPr>
          <a:xfrm>
            <a:off x="457200" y="274638"/>
            <a:ext cx="8229600" cy="1570037"/>
          </a:xfrm>
        </p:spPr>
        <p:txBody>
          <a:bodyPr/>
          <a:lstStyle/>
          <a:p>
            <a:pPr algn="ctr" eaLnBrk="1" hangingPunct="1"/>
            <a:r>
              <a:rPr lang="pt-PT" sz="1800" smtClean="0"/>
              <a:t/>
            </a:r>
            <a:br>
              <a:rPr lang="pt-PT" sz="1800" smtClean="0"/>
            </a:br>
            <a:r>
              <a:rPr lang="pt-PT" sz="1800" smtClean="0"/>
              <a:t>6 - A new and exceptional context for state aid policy and control in the financial sector – 2008-2012 – I – The Commission’s General Measures in this field</a:t>
            </a:r>
          </a:p>
        </p:txBody>
      </p:sp>
      <p:sp>
        <p:nvSpPr>
          <p:cNvPr id="33794" name="Rectangle 3"/>
          <p:cNvSpPr>
            <a:spLocks noGrp="1" noChangeArrowheads="1"/>
          </p:cNvSpPr>
          <p:nvPr>
            <p:ph idx="1"/>
          </p:nvPr>
        </p:nvSpPr>
        <p:spPr/>
        <p:txBody>
          <a:bodyPr/>
          <a:lstStyle/>
          <a:p>
            <a:pPr eaLnBrk="1" hangingPunct="1">
              <a:buFont typeface="Arial" charset="0"/>
              <a:buNone/>
            </a:pPr>
            <a:endParaRPr lang="pt-PT" sz="1600" smtClean="0"/>
          </a:p>
          <a:p>
            <a:pPr algn="just" eaLnBrk="1" hangingPunct="1"/>
            <a:r>
              <a:rPr lang="pt-PT" sz="1600" smtClean="0"/>
              <a:t>Adoption of several general measures by the Commission – starting from the </a:t>
            </a:r>
            <a:r>
              <a:rPr lang="pt-PT" sz="1600" b="1" smtClean="0"/>
              <a:t>2008 ‘Lehman moment’ of the crisis</a:t>
            </a:r>
            <a:r>
              <a:rPr lang="pt-PT" sz="1600" smtClean="0"/>
              <a:t> (</a:t>
            </a:r>
            <a:r>
              <a:rPr lang="pt-PT" sz="1600" u="sng" smtClean="0"/>
              <a:t>initial context described </a:t>
            </a:r>
            <a:r>
              <a:rPr lang="pt-PT" sz="1600" i="1" u="sng" smtClean="0"/>
              <a:t>supra</a:t>
            </a:r>
            <a:r>
              <a:rPr lang="pt-PT" sz="1600" smtClean="0"/>
              <a:t>) - that tried to tackle the particular issues concerning the financial sector of the Member States in the context of the credit crisis.</a:t>
            </a:r>
          </a:p>
          <a:p>
            <a:pPr algn="just" eaLnBrk="1" hangingPunct="1"/>
            <a:r>
              <a:rPr lang="pt-PT" sz="1600" smtClean="0"/>
              <a:t>The “</a:t>
            </a:r>
            <a:r>
              <a:rPr lang="pt-PT" sz="1600" b="1" i="1" smtClean="0"/>
              <a:t>Banking Communication</a:t>
            </a:r>
            <a:r>
              <a:rPr lang="pt-PT" sz="1600" smtClean="0"/>
              <a:t>” – Communication on the Application of State Aid Rules to measures taken in relation to financial institutions in the context of the current global financial crisis – 25 October 2008 OJ C 270, p. 8.</a:t>
            </a:r>
          </a:p>
          <a:p>
            <a:pPr algn="just" eaLnBrk="1" hangingPunct="1"/>
            <a:r>
              <a:rPr lang="pt-PT" sz="1600" smtClean="0"/>
              <a:t>The “</a:t>
            </a:r>
            <a:r>
              <a:rPr lang="pt-PT" sz="1600" b="1" i="1" smtClean="0"/>
              <a:t>Recapitalization Communication</a:t>
            </a:r>
            <a:r>
              <a:rPr lang="pt-PT" sz="1600" smtClean="0"/>
              <a:t>” - Communication on the Recapitalization of financial institutions in the current financial crisis: limitation of aid to the minimum necessary and safeguards against undue distortions of competition – 15 January 2009 OJ C 10, p. 2.</a:t>
            </a:r>
          </a:p>
          <a:p>
            <a:pPr algn="just" eaLnBrk="1" hangingPunct="1"/>
            <a:r>
              <a:rPr lang="pt-PT" sz="1600" smtClean="0"/>
              <a:t>The “</a:t>
            </a:r>
            <a:r>
              <a:rPr lang="pt-PT" sz="1600" b="1" i="1" smtClean="0"/>
              <a:t>Temporary Framework Communication</a:t>
            </a:r>
            <a:r>
              <a:rPr lang="pt-PT" sz="1600" smtClean="0"/>
              <a:t>” - Communication on the temporary Framework for state aid measures to support access to finance in the current financial and economic crisis – 22 January 2009 OJ C 16, p.1</a:t>
            </a:r>
          </a:p>
          <a:p>
            <a:pPr algn="just" eaLnBrk="1" hangingPunct="1"/>
            <a:r>
              <a:rPr lang="pt-PT" sz="1600" smtClean="0"/>
              <a:t>The “</a:t>
            </a:r>
            <a:r>
              <a:rPr lang="pt-PT" sz="1600" b="1" i="1" smtClean="0"/>
              <a:t>Impaired Assets Communication</a:t>
            </a:r>
            <a:r>
              <a:rPr lang="pt-PT" sz="1600" smtClean="0"/>
              <a:t>” - Communication on the treatment of impaired assets in the Community banking sector – 26 March 2009 OJ C 72, p.1</a:t>
            </a:r>
          </a:p>
        </p:txBody>
      </p:sp>
      <p:pic>
        <p:nvPicPr>
          <p:cNvPr id="33795" name="Picture 4" descr="C:\Documents and Settings\mvelosa\Ambiente de trabalho\logo_blue.jpg"/>
          <p:cNvPicPr>
            <a:picLocks noChangeAspect="1" noChangeArrowheads="1"/>
          </p:cNvPicPr>
          <p:nvPr/>
        </p:nvPicPr>
        <p:blipFill>
          <a:blip r:embed="rId3" cstate="print"/>
          <a:srcRect/>
          <a:stretch>
            <a:fillRect/>
          </a:stretch>
        </p:blipFill>
        <p:spPr bwMode="auto">
          <a:xfrm>
            <a:off x="323850" y="260350"/>
            <a:ext cx="2112963" cy="284163"/>
          </a:xfrm>
          <a:prstGeom prst="rect">
            <a:avLst/>
          </a:prstGeom>
          <a:noFill/>
          <a:ln w="9525">
            <a:noFill/>
            <a:miter lim="800000"/>
            <a:headEnd/>
            <a:tailEnd/>
          </a:ln>
        </p:spPr>
      </p:pic>
      <p:sp>
        <p:nvSpPr>
          <p:cNvPr id="5" name="CaixaDeTexto 4"/>
          <p:cNvSpPr txBox="1"/>
          <p:nvPr/>
        </p:nvSpPr>
        <p:spPr>
          <a:xfrm>
            <a:off x="250825" y="549275"/>
            <a:ext cx="4505325" cy="307975"/>
          </a:xfrm>
          <a:prstGeom prst="rect">
            <a:avLst/>
          </a:prstGeom>
          <a:noFill/>
        </p:spPr>
        <p:txBody>
          <a:bodyPr wrap="none">
            <a:spAutoFit/>
          </a:bodyPr>
          <a:lstStyle/>
          <a:p>
            <a:pPr>
              <a:defRPr/>
            </a:pPr>
            <a:r>
              <a:rPr lang="pt-PT" sz="1400" dirty="0">
                <a:solidFill>
                  <a:schemeClr val="accent6">
                    <a:lumMod val="75000"/>
                  </a:schemeClr>
                </a:solidFill>
              </a:rPr>
              <a:t>Luís Silva Morais – Professor </a:t>
            </a:r>
            <a:r>
              <a:rPr lang="pt-PT" sz="1400" dirty="0" err="1">
                <a:solidFill>
                  <a:schemeClr val="accent6">
                    <a:lumMod val="75000"/>
                  </a:schemeClr>
                </a:solidFill>
              </a:rPr>
              <a:t>of</a:t>
            </a:r>
            <a:r>
              <a:rPr lang="pt-PT" sz="1400" dirty="0">
                <a:solidFill>
                  <a:schemeClr val="accent6">
                    <a:lumMod val="75000"/>
                  </a:schemeClr>
                </a:solidFill>
              </a:rPr>
              <a:t> </a:t>
            </a:r>
            <a:r>
              <a:rPr lang="pt-PT" sz="1400" dirty="0" err="1">
                <a:solidFill>
                  <a:schemeClr val="accent6">
                    <a:lumMod val="75000"/>
                  </a:schemeClr>
                </a:solidFill>
              </a:rPr>
              <a:t>Lisbon</a:t>
            </a:r>
            <a:r>
              <a:rPr lang="pt-PT" sz="1400" dirty="0">
                <a:solidFill>
                  <a:schemeClr val="accent6">
                    <a:lumMod val="75000"/>
                  </a:schemeClr>
                </a:solidFill>
              </a:rPr>
              <a:t> Law </a:t>
            </a:r>
            <a:r>
              <a:rPr lang="pt-PT" sz="1400" dirty="0" err="1">
                <a:solidFill>
                  <a:schemeClr val="accent6">
                    <a:lumMod val="75000"/>
                  </a:schemeClr>
                </a:solidFill>
              </a:rPr>
              <a:t>University</a:t>
            </a:r>
            <a:endParaRPr lang="pt-PT" sz="1400" dirty="0">
              <a:solidFill>
                <a:schemeClr val="accent6">
                  <a:lumMod val="75000"/>
                </a:schemeClr>
              </a:solidFill>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474663" y="266700"/>
            <a:ext cx="8229600" cy="1143000"/>
          </a:xfrm>
        </p:spPr>
        <p:txBody>
          <a:bodyPr>
            <a:normAutofit fontScale="90000"/>
          </a:bodyPr>
          <a:lstStyle/>
          <a:p>
            <a:pPr algn="ctr" eaLnBrk="1" hangingPunct="1">
              <a:defRPr/>
            </a:pPr>
            <a:r>
              <a:rPr lang="pt-PT" sz="1800" smtClean="0"/>
              <a:t/>
            </a:r>
            <a:br>
              <a:rPr lang="pt-PT" sz="1800" smtClean="0"/>
            </a:br>
            <a:r>
              <a:rPr lang="pt-PT" sz="1800" smtClean="0"/>
              <a:t/>
            </a:r>
            <a:br>
              <a:rPr lang="pt-PT" sz="1800" smtClean="0"/>
            </a:br>
            <a:r>
              <a:rPr lang="pt-PT" sz="1800" smtClean="0"/>
              <a:t/>
            </a:r>
            <a:br>
              <a:rPr lang="pt-PT" sz="1800" smtClean="0"/>
            </a:br>
            <a:r>
              <a:rPr lang="pt-PT" sz="1800" smtClean="0"/>
              <a:t>6 - A new and exceptional context for state aid policy and control in the financial sector – 2008-2012 – I – The Commission’s General Measures in this field - CONT</a:t>
            </a:r>
          </a:p>
        </p:txBody>
      </p:sp>
      <p:sp>
        <p:nvSpPr>
          <p:cNvPr id="35842" name="Rectangle 3"/>
          <p:cNvSpPr>
            <a:spLocks noGrp="1" noChangeArrowheads="1"/>
          </p:cNvSpPr>
          <p:nvPr>
            <p:ph idx="1"/>
          </p:nvPr>
        </p:nvSpPr>
        <p:spPr/>
        <p:txBody>
          <a:bodyPr/>
          <a:lstStyle/>
          <a:p>
            <a:pPr eaLnBrk="1" hangingPunct="1">
              <a:buFont typeface="Arial" charset="0"/>
              <a:buNone/>
            </a:pPr>
            <a:endParaRPr lang="pt-PT" sz="1600" smtClean="0"/>
          </a:p>
          <a:p>
            <a:pPr algn="just" eaLnBrk="1" hangingPunct="1"/>
            <a:r>
              <a:rPr lang="pt-PT" sz="1600" smtClean="0"/>
              <a:t>The “</a:t>
            </a:r>
            <a:r>
              <a:rPr lang="pt-PT" sz="1600" b="1" i="1" smtClean="0"/>
              <a:t>Restructuring Communication</a:t>
            </a:r>
            <a:r>
              <a:rPr lang="pt-PT" sz="1600" smtClean="0"/>
              <a:t>” - Communication on the return to viability and the assessment of restructuring measures in the financial sector in the current crisis under the state aid rules – 19 August 2009 OJ C 195, p. 9.</a:t>
            </a:r>
            <a:r>
              <a:rPr lang="pt-PT" sz="1600" b="1" smtClean="0"/>
              <a:t>:</a:t>
            </a:r>
          </a:p>
          <a:p>
            <a:pPr algn="just" eaLnBrk="1" hangingPunct="1"/>
            <a:endParaRPr lang="pt-PT" sz="1600" b="1" smtClean="0"/>
          </a:p>
          <a:p>
            <a:pPr algn="just" eaLnBrk="1" hangingPunct="1"/>
            <a:r>
              <a:rPr lang="pt-PT" sz="1600" smtClean="0"/>
              <a:t>Fundamental issues (</a:t>
            </a:r>
            <a:r>
              <a:rPr lang="pt-PT" sz="1600" i="1" smtClean="0"/>
              <a:t>inter alia</a:t>
            </a:r>
            <a:r>
              <a:rPr lang="pt-PT" sz="1600" smtClean="0"/>
              <a:t>) – the need for a vital distinction between banks that are </a:t>
            </a:r>
            <a:r>
              <a:rPr lang="pt-PT" sz="1600" b="1" smtClean="0"/>
              <a:t>fundamentally sound</a:t>
            </a:r>
            <a:r>
              <a:rPr lang="pt-PT" sz="1600" smtClean="0"/>
              <a:t> and banks that </a:t>
            </a:r>
            <a:r>
              <a:rPr lang="pt-PT" sz="1600" b="1" smtClean="0"/>
              <a:t>are not</a:t>
            </a:r>
            <a:r>
              <a:rPr lang="pt-PT" sz="1600" smtClean="0"/>
              <a:t> (</a:t>
            </a:r>
            <a:r>
              <a:rPr lang="pt-PT" sz="1600" i="1" smtClean="0"/>
              <a:t>solvency vs liquidity problems</a:t>
            </a:r>
            <a:r>
              <a:rPr lang="pt-PT" sz="1600" smtClean="0"/>
              <a:t>)– it should not be automatically assumed that restauration of long term viability will have to include restructuring for all banks.</a:t>
            </a:r>
          </a:p>
          <a:p>
            <a:pPr algn="just" eaLnBrk="1" hangingPunct="1">
              <a:buFontTx/>
              <a:buNone/>
            </a:pPr>
            <a:endParaRPr lang="pt-PT" sz="1600" smtClean="0"/>
          </a:p>
          <a:p>
            <a:pPr algn="just" eaLnBrk="1" hangingPunct="1"/>
            <a:r>
              <a:rPr lang="pt-PT" sz="1600" smtClean="0"/>
              <a:t>Adjustments in methodology – the Restructuring Communication provides for structural and </a:t>
            </a:r>
            <a:r>
              <a:rPr lang="pt-PT" sz="1600" b="1" smtClean="0"/>
              <a:t>behavioural </a:t>
            </a:r>
            <a:r>
              <a:rPr lang="pt-PT" sz="1600" smtClean="0"/>
              <a:t>conditions.</a:t>
            </a:r>
          </a:p>
          <a:p>
            <a:pPr eaLnBrk="1" hangingPunct="1">
              <a:buFontTx/>
              <a:buNone/>
            </a:pPr>
            <a:endParaRPr lang="pt-PT" sz="1600" smtClean="0"/>
          </a:p>
        </p:txBody>
      </p:sp>
      <p:pic>
        <p:nvPicPr>
          <p:cNvPr id="35843" name="Picture 4" descr="C:\Documents and Settings\mvelosa\Ambiente de trabalho\logo_blue.jpg"/>
          <p:cNvPicPr>
            <a:picLocks noChangeAspect="1" noChangeArrowheads="1"/>
          </p:cNvPicPr>
          <p:nvPr/>
        </p:nvPicPr>
        <p:blipFill>
          <a:blip r:embed="rId2" cstate="print"/>
          <a:srcRect/>
          <a:stretch>
            <a:fillRect/>
          </a:stretch>
        </p:blipFill>
        <p:spPr bwMode="auto">
          <a:xfrm>
            <a:off x="323850" y="260350"/>
            <a:ext cx="2232025" cy="300038"/>
          </a:xfrm>
          <a:prstGeom prst="rect">
            <a:avLst/>
          </a:prstGeom>
          <a:noFill/>
          <a:ln w="9525">
            <a:noFill/>
            <a:miter lim="800000"/>
            <a:headEnd/>
            <a:tailEnd/>
          </a:ln>
        </p:spPr>
      </p:pic>
      <p:sp>
        <p:nvSpPr>
          <p:cNvPr id="5" name="CaixaDeTexto 4"/>
          <p:cNvSpPr txBox="1"/>
          <p:nvPr/>
        </p:nvSpPr>
        <p:spPr>
          <a:xfrm>
            <a:off x="250825" y="549275"/>
            <a:ext cx="4505325" cy="307975"/>
          </a:xfrm>
          <a:prstGeom prst="rect">
            <a:avLst/>
          </a:prstGeom>
          <a:noFill/>
        </p:spPr>
        <p:txBody>
          <a:bodyPr wrap="none">
            <a:spAutoFit/>
          </a:bodyPr>
          <a:lstStyle/>
          <a:p>
            <a:pPr>
              <a:defRPr/>
            </a:pPr>
            <a:r>
              <a:rPr lang="pt-PT" sz="1400" dirty="0">
                <a:solidFill>
                  <a:schemeClr val="accent6">
                    <a:lumMod val="75000"/>
                  </a:schemeClr>
                </a:solidFill>
              </a:rPr>
              <a:t>Luís Silva Morais – Professor </a:t>
            </a:r>
            <a:r>
              <a:rPr lang="pt-PT" sz="1400" dirty="0" err="1">
                <a:solidFill>
                  <a:schemeClr val="accent6">
                    <a:lumMod val="75000"/>
                  </a:schemeClr>
                </a:solidFill>
              </a:rPr>
              <a:t>of</a:t>
            </a:r>
            <a:r>
              <a:rPr lang="pt-PT" sz="1400" dirty="0">
                <a:solidFill>
                  <a:schemeClr val="accent6">
                    <a:lumMod val="75000"/>
                  </a:schemeClr>
                </a:solidFill>
              </a:rPr>
              <a:t> </a:t>
            </a:r>
            <a:r>
              <a:rPr lang="pt-PT" sz="1400" dirty="0" err="1">
                <a:solidFill>
                  <a:schemeClr val="accent6">
                    <a:lumMod val="75000"/>
                  </a:schemeClr>
                </a:solidFill>
              </a:rPr>
              <a:t>Lisbon</a:t>
            </a:r>
            <a:r>
              <a:rPr lang="pt-PT" sz="1400" dirty="0">
                <a:solidFill>
                  <a:schemeClr val="accent6">
                    <a:lumMod val="75000"/>
                  </a:schemeClr>
                </a:solidFill>
              </a:rPr>
              <a:t> Law </a:t>
            </a:r>
            <a:r>
              <a:rPr lang="pt-PT" sz="1400" dirty="0" err="1">
                <a:solidFill>
                  <a:schemeClr val="accent6">
                    <a:lumMod val="75000"/>
                  </a:schemeClr>
                </a:solidFill>
              </a:rPr>
              <a:t>University</a:t>
            </a:r>
            <a:endParaRPr lang="pt-PT" sz="1400" dirty="0">
              <a:solidFill>
                <a:schemeClr val="accent6">
                  <a:lumMod val="75000"/>
                </a:schemeClr>
              </a:solidFill>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p:cNvSpPr>
          <p:nvPr>
            <p:ph type="title"/>
          </p:nvPr>
        </p:nvSpPr>
        <p:spPr/>
        <p:txBody>
          <a:bodyPr>
            <a:normAutofit fontScale="90000"/>
          </a:bodyPr>
          <a:lstStyle/>
          <a:p>
            <a:pPr algn="ctr" eaLnBrk="1" hangingPunct="1">
              <a:defRPr/>
            </a:pPr>
            <a:r>
              <a:rPr lang="pt-PT" sz="1600" smtClean="0"/>
              <a:t/>
            </a:r>
            <a:br>
              <a:rPr lang="pt-PT" sz="1600" smtClean="0"/>
            </a:br>
            <a:r>
              <a:rPr lang="pt-PT" sz="1600" smtClean="0"/>
              <a:t/>
            </a:r>
            <a:br>
              <a:rPr lang="pt-PT" sz="1600" smtClean="0"/>
            </a:br>
            <a:r>
              <a:rPr lang="pt-PT" sz="1800" smtClean="0"/>
              <a:t>6 - A new and exceptional context for state aid policy and control in the financial sector – 2008-2012 – I – The Commission’s General Measures in this field – CONT - 2</a:t>
            </a:r>
          </a:p>
        </p:txBody>
      </p:sp>
      <p:sp>
        <p:nvSpPr>
          <p:cNvPr id="36866" name="Rectangle 3"/>
          <p:cNvSpPr>
            <a:spLocks noGrp="1"/>
          </p:cNvSpPr>
          <p:nvPr>
            <p:ph idx="1"/>
          </p:nvPr>
        </p:nvSpPr>
        <p:spPr/>
        <p:txBody>
          <a:bodyPr/>
          <a:lstStyle/>
          <a:p>
            <a:pPr algn="just" eaLnBrk="1" hangingPunct="1"/>
            <a:r>
              <a:rPr lang="pt-PT" sz="1600" b="1" smtClean="0"/>
              <a:t>A Global exit strategy to the temporary framework of state aids to the financial sector</a:t>
            </a:r>
            <a:r>
              <a:rPr lang="pt-PT" sz="1600" smtClean="0"/>
              <a:t> that was justified as an emergency response to a situation of unprecedented stress in the financial sector – the need to define a balanced road map [</a:t>
            </a:r>
            <a:r>
              <a:rPr lang="pt-PT" sz="1600" b="1" smtClean="0"/>
              <a:t>has the financial crisis ended?</a:t>
            </a:r>
            <a:r>
              <a:rPr lang="pt-PT" sz="1600" smtClean="0"/>
              <a:t> Sovereign debt crisis and the imbalances of the Eurozone and its possible effects on the stability of the banks of the Eurozone and other EU banks – Possible solutions of Debt restructuring (the case of Greece) that may involve partial recapitalization of banks].</a:t>
            </a:r>
          </a:p>
          <a:p>
            <a:pPr algn="just" eaLnBrk="1" hangingPunct="1"/>
            <a:endParaRPr lang="pt-PT" sz="1600" smtClean="0"/>
          </a:p>
          <a:p>
            <a:pPr algn="just" eaLnBrk="1" hangingPunct="1"/>
            <a:r>
              <a:rPr lang="pt-PT" sz="1600" smtClean="0"/>
              <a:t>The Communication from the Commission on the application from 1 January 2011 of state aid rules to support measures in favour of banks in the context of the financial crisis – 7 December 2010 OJ C 329, p.7 – “</a:t>
            </a:r>
            <a:r>
              <a:rPr lang="pt-PT" sz="1600" b="1" smtClean="0"/>
              <a:t>the Prolongation Communication</a:t>
            </a:r>
            <a:r>
              <a:rPr lang="pt-PT" sz="1600" smtClean="0"/>
              <a:t>” (extending, on amended terms, the Restructuring Communication – the only one  with a specificed expiry date)</a:t>
            </a:r>
          </a:p>
          <a:p>
            <a:pPr algn="just" eaLnBrk="1" hangingPunct="1"/>
            <a:endParaRPr lang="pt-PT" sz="1600" smtClean="0"/>
          </a:p>
          <a:p>
            <a:pPr algn="just" eaLnBrk="1" hangingPunct="1"/>
            <a:r>
              <a:rPr lang="pt-PT" sz="1600" smtClean="0"/>
              <a:t>The Communication of the Commission – Temporary Union framework for state aid measures to support access to finance in the current financial and economic crisis – 11 January 2011 OJ C 6, p.5</a:t>
            </a:r>
          </a:p>
          <a:p>
            <a:pPr eaLnBrk="1" hangingPunct="1"/>
            <a:endParaRPr lang="pt-PT" sz="1600" smtClean="0"/>
          </a:p>
          <a:p>
            <a:pPr eaLnBrk="1" hangingPunct="1"/>
            <a:endParaRPr lang="pt-PT" sz="1600" smtClean="0"/>
          </a:p>
        </p:txBody>
      </p:sp>
      <p:pic>
        <p:nvPicPr>
          <p:cNvPr id="36867" name="Picture 4" descr="C:\Documents and Settings\mvelosa\Ambiente de trabalho\logo_blue.jpg"/>
          <p:cNvPicPr>
            <a:picLocks noChangeAspect="1" noChangeArrowheads="1"/>
          </p:cNvPicPr>
          <p:nvPr/>
        </p:nvPicPr>
        <p:blipFill>
          <a:blip r:embed="rId2" cstate="print"/>
          <a:srcRect/>
          <a:stretch>
            <a:fillRect/>
          </a:stretch>
        </p:blipFill>
        <p:spPr bwMode="auto">
          <a:xfrm>
            <a:off x="323850" y="260350"/>
            <a:ext cx="2112963" cy="284163"/>
          </a:xfrm>
          <a:prstGeom prst="rect">
            <a:avLst/>
          </a:prstGeom>
          <a:noFill/>
          <a:ln w="9525">
            <a:noFill/>
            <a:miter lim="800000"/>
            <a:headEnd/>
            <a:tailEnd/>
          </a:ln>
        </p:spPr>
      </p:pic>
      <p:sp>
        <p:nvSpPr>
          <p:cNvPr id="5" name="CaixaDeTexto 4"/>
          <p:cNvSpPr txBox="1"/>
          <p:nvPr/>
        </p:nvSpPr>
        <p:spPr>
          <a:xfrm>
            <a:off x="250825" y="549275"/>
            <a:ext cx="4505325" cy="307975"/>
          </a:xfrm>
          <a:prstGeom prst="rect">
            <a:avLst/>
          </a:prstGeom>
          <a:noFill/>
        </p:spPr>
        <p:txBody>
          <a:bodyPr wrap="none">
            <a:spAutoFit/>
          </a:bodyPr>
          <a:lstStyle/>
          <a:p>
            <a:pPr>
              <a:defRPr/>
            </a:pPr>
            <a:r>
              <a:rPr lang="pt-PT" sz="1400" dirty="0">
                <a:solidFill>
                  <a:schemeClr val="accent6">
                    <a:lumMod val="75000"/>
                  </a:schemeClr>
                </a:solidFill>
              </a:rPr>
              <a:t>Luís Silva Morais – Professor </a:t>
            </a:r>
            <a:r>
              <a:rPr lang="pt-PT" sz="1400" dirty="0" err="1">
                <a:solidFill>
                  <a:schemeClr val="accent6">
                    <a:lumMod val="75000"/>
                  </a:schemeClr>
                </a:solidFill>
              </a:rPr>
              <a:t>of</a:t>
            </a:r>
            <a:r>
              <a:rPr lang="pt-PT" sz="1400" dirty="0">
                <a:solidFill>
                  <a:schemeClr val="accent6">
                    <a:lumMod val="75000"/>
                  </a:schemeClr>
                </a:solidFill>
              </a:rPr>
              <a:t> </a:t>
            </a:r>
            <a:r>
              <a:rPr lang="pt-PT" sz="1400" dirty="0" err="1">
                <a:solidFill>
                  <a:schemeClr val="accent6">
                    <a:lumMod val="75000"/>
                  </a:schemeClr>
                </a:solidFill>
              </a:rPr>
              <a:t>Lisbon</a:t>
            </a:r>
            <a:r>
              <a:rPr lang="pt-PT" sz="1400" dirty="0">
                <a:solidFill>
                  <a:schemeClr val="accent6">
                    <a:lumMod val="75000"/>
                  </a:schemeClr>
                </a:solidFill>
              </a:rPr>
              <a:t> Law </a:t>
            </a:r>
            <a:r>
              <a:rPr lang="pt-PT" sz="1400" dirty="0" err="1">
                <a:solidFill>
                  <a:schemeClr val="accent6">
                    <a:lumMod val="75000"/>
                  </a:schemeClr>
                </a:solidFill>
              </a:rPr>
              <a:t>University</a:t>
            </a:r>
            <a:endParaRPr lang="pt-PT" sz="1400" dirty="0">
              <a:solidFill>
                <a:schemeClr val="accent6">
                  <a:lumMod val="75000"/>
                </a:schemeClr>
              </a:solidFill>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Rectangle 2"/>
          <p:cNvSpPr>
            <a:spLocks noGrp="1"/>
          </p:cNvSpPr>
          <p:nvPr>
            <p:ph type="title"/>
          </p:nvPr>
        </p:nvSpPr>
        <p:spPr/>
        <p:txBody>
          <a:bodyPr/>
          <a:lstStyle/>
          <a:p>
            <a:pPr algn="ctr" eaLnBrk="1" hangingPunct="1"/>
            <a:r>
              <a:rPr lang="pt-PT" sz="1800" smtClean="0"/>
              <a:t>6 - A new and exceptional context for state aid policy and control in the financial sector – 2008-2012 – I – The Commission’s General Measures in this field – CONT - 3</a:t>
            </a:r>
          </a:p>
        </p:txBody>
      </p:sp>
      <p:sp>
        <p:nvSpPr>
          <p:cNvPr id="37890" name="Rectangle 3"/>
          <p:cNvSpPr>
            <a:spLocks noGrp="1"/>
          </p:cNvSpPr>
          <p:nvPr>
            <p:ph type="body" idx="1"/>
          </p:nvPr>
        </p:nvSpPr>
        <p:spPr/>
        <p:txBody>
          <a:bodyPr/>
          <a:lstStyle/>
          <a:p>
            <a:pPr algn="just" eaLnBrk="1" hangingPunct="1"/>
            <a:r>
              <a:rPr lang="pt-PT" sz="1600" smtClean="0"/>
              <a:t>Difficulties in devising a definitive exit strategy for the exceptional framework due to evolution of the crisis – </a:t>
            </a:r>
            <a:r>
              <a:rPr lang="pt-PT" sz="1600" b="1" smtClean="0"/>
              <a:t>protracted crisis of sovereign debt markets, possibly more serious than the ‘Lehman moment’ (2008) of the Banking Crisis</a:t>
            </a:r>
            <a:r>
              <a:rPr lang="pt-PT" sz="1600" smtClean="0"/>
              <a:t> (the need of a defining moment of overhaul of the EMU – a ‘ shock Lehamn moment’ for the crisis of sovereign debt markets)</a:t>
            </a:r>
            <a:r>
              <a:rPr lang="pt-PT" sz="1600" b="1" smtClean="0"/>
              <a:t> – the Second Prolongation Communication - </a:t>
            </a:r>
            <a:r>
              <a:rPr lang="pt-PT" sz="1600" smtClean="0"/>
              <a:t>The Communication from the Commission on the application from 1 January 2012 of state aid rules to support measures in favour of banks in the context of the financial crisis – 6 December 2011 OJ C 356, p.7 – following the so called ‘banking package’ agreed by Heads of  State and Government in 26 October 2011 (acknowledging the interconnection between tensions in sovereign debt markets and a new stage of banking sector crisis in the EU)</a:t>
            </a:r>
          </a:p>
          <a:p>
            <a:pPr algn="just" eaLnBrk="1" hangingPunct="1"/>
            <a:endParaRPr lang="pt-PT" sz="1600" smtClean="0"/>
          </a:p>
          <a:p>
            <a:pPr algn="just" eaLnBrk="1" hangingPunct="1"/>
            <a:r>
              <a:rPr lang="pt-PT" sz="1600" smtClean="0"/>
              <a:t>Important and reference systematic and methodological overview – </a:t>
            </a:r>
            <a:r>
              <a:rPr lang="pt-PT" sz="1600" b="1" smtClean="0"/>
              <a:t>Commission Staff Working Paper</a:t>
            </a:r>
            <a:r>
              <a:rPr lang="pt-PT" sz="1600" smtClean="0"/>
              <a:t> – </a:t>
            </a:r>
            <a:r>
              <a:rPr lang="pt-PT" sz="1600" b="1" smtClean="0"/>
              <a:t>The Effects of Temporary State Aid Rules Adopted in the Context of the Financial and Economic Crisis</a:t>
            </a:r>
            <a:r>
              <a:rPr lang="pt-PT" sz="1600" smtClean="0"/>
              <a:t> – October 2011</a:t>
            </a:r>
          </a:p>
        </p:txBody>
      </p:sp>
      <p:pic>
        <p:nvPicPr>
          <p:cNvPr id="37891" name="Picture 4" descr="C:\Documents and Settings\mvelosa\Ambiente de trabalho\logo_blue.jpg"/>
          <p:cNvPicPr>
            <a:picLocks noChangeAspect="1" noChangeArrowheads="1"/>
          </p:cNvPicPr>
          <p:nvPr/>
        </p:nvPicPr>
        <p:blipFill>
          <a:blip r:embed="rId2" cstate="print"/>
          <a:srcRect/>
          <a:stretch>
            <a:fillRect/>
          </a:stretch>
        </p:blipFill>
        <p:spPr bwMode="auto">
          <a:xfrm>
            <a:off x="323850" y="260350"/>
            <a:ext cx="2112963" cy="284163"/>
          </a:xfrm>
          <a:prstGeom prst="rect">
            <a:avLst/>
          </a:prstGeom>
          <a:noFill/>
          <a:ln w="9525">
            <a:noFill/>
            <a:miter lim="800000"/>
            <a:headEnd/>
            <a:tailEnd/>
          </a:ln>
        </p:spPr>
      </p:pic>
      <p:sp>
        <p:nvSpPr>
          <p:cNvPr id="5" name="CaixaDeTexto 4"/>
          <p:cNvSpPr txBox="1"/>
          <p:nvPr/>
        </p:nvSpPr>
        <p:spPr>
          <a:xfrm>
            <a:off x="250825" y="549275"/>
            <a:ext cx="4505325" cy="307975"/>
          </a:xfrm>
          <a:prstGeom prst="rect">
            <a:avLst/>
          </a:prstGeom>
          <a:noFill/>
        </p:spPr>
        <p:txBody>
          <a:bodyPr wrap="none">
            <a:spAutoFit/>
          </a:bodyPr>
          <a:lstStyle/>
          <a:p>
            <a:pPr>
              <a:defRPr/>
            </a:pPr>
            <a:r>
              <a:rPr lang="pt-PT" sz="1400" dirty="0">
                <a:solidFill>
                  <a:schemeClr val="accent6">
                    <a:lumMod val="75000"/>
                  </a:schemeClr>
                </a:solidFill>
              </a:rPr>
              <a:t>Luís Silva Morais – Professor </a:t>
            </a:r>
            <a:r>
              <a:rPr lang="pt-PT" sz="1400" dirty="0" err="1">
                <a:solidFill>
                  <a:schemeClr val="accent6">
                    <a:lumMod val="75000"/>
                  </a:schemeClr>
                </a:solidFill>
              </a:rPr>
              <a:t>of</a:t>
            </a:r>
            <a:r>
              <a:rPr lang="pt-PT" sz="1400" dirty="0">
                <a:solidFill>
                  <a:schemeClr val="accent6">
                    <a:lumMod val="75000"/>
                  </a:schemeClr>
                </a:solidFill>
              </a:rPr>
              <a:t> </a:t>
            </a:r>
            <a:r>
              <a:rPr lang="pt-PT" sz="1400" dirty="0" err="1">
                <a:solidFill>
                  <a:schemeClr val="accent6">
                    <a:lumMod val="75000"/>
                  </a:schemeClr>
                </a:solidFill>
              </a:rPr>
              <a:t>Lisbon</a:t>
            </a:r>
            <a:r>
              <a:rPr lang="pt-PT" sz="1400" dirty="0">
                <a:solidFill>
                  <a:schemeClr val="accent6">
                    <a:lumMod val="75000"/>
                  </a:schemeClr>
                </a:solidFill>
              </a:rPr>
              <a:t> Law </a:t>
            </a:r>
            <a:r>
              <a:rPr lang="pt-PT" sz="1400" dirty="0" err="1">
                <a:solidFill>
                  <a:schemeClr val="accent6">
                    <a:lumMod val="75000"/>
                  </a:schemeClr>
                </a:solidFill>
              </a:rPr>
              <a:t>University</a:t>
            </a:r>
            <a:endParaRPr lang="pt-PT" sz="1400" dirty="0">
              <a:solidFill>
                <a:schemeClr val="accent6">
                  <a:lumMod val="75000"/>
                </a:schemeClr>
              </a:solidFill>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Rectangle 2"/>
          <p:cNvSpPr>
            <a:spLocks noGrp="1"/>
          </p:cNvSpPr>
          <p:nvPr>
            <p:ph type="title"/>
          </p:nvPr>
        </p:nvSpPr>
        <p:spPr/>
        <p:txBody>
          <a:bodyPr/>
          <a:lstStyle/>
          <a:p>
            <a:pPr algn="ctr" eaLnBrk="1" hangingPunct="1"/>
            <a:r>
              <a:rPr lang="pt-PT" sz="1800" smtClean="0"/>
              <a:t>6 - A new and exceptional context for state aid policy and control in the financial sector – 2008-2012 – I – The Commission’s General Measures in this field – CONT - 4</a:t>
            </a:r>
          </a:p>
        </p:txBody>
      </p:sp>
      <p:sp>
        <p:nvSpPr>
          <p:cNvPr id="38914" name="Rectangle 3"/>
          <p:cNvSpPr>
            <a:spLocks noGrp="1"/>
          </p:cNvSpPr>
          <p:nvPr>
            <p:ph type="body" idx="1"/>
          </p:nvPr>
        </p:nvSpPr>
        <p:spPr/>
        <p:txBody>
          <a:bodyPr/>
          <a:lstStyle/>
          <a:p>
            <a:pPr algn="just" eaLnBrk="1" hangingPunct="1">
              <a:lnSpc>
                <a:spcPct val="90000"/>
              </a:lnSpc>
            </a:pPr>
            <a:r>
              <a:rPr lang="pt-PT" sz="2000" smtClean="0"/>
              <a:t>On the whole, looking for a </a:t>
            </a:r>
            <a:r>
              <a:rPr lang="pt-PT" sz="2000" b="1" smtClean="0"/>
              <a:t>systematic overall perspective</a:t>
            </a:r>
            <a:r>
              <a:rPr lang="pt-PT" sz="2000" smtClean="0"/>
              <a:t> of the </a:t>
            </a:r>
            <a:r>
              <a:rPr lang="pt-PT" sz="2000" b="1" smtClean="0"/>
              <a:t>Commission’s general measures</a:t>
            </a:r>
            <a:r>
              <a:rPr lang="pt-PT" sz="2000" smtClean="0"/>
              <a:t> put in place to </a:t>
            </a:r>
            <a:r>
              <a:rPr lang="pt-PT" sz="2000" b="1" smtClean="0"/>
              <a:t>follow and scrutinize state aid policy and public intervention in the financial sector</a:t>
            </a:r>
            <a:r>
              <a:rPr lang="pt-PT" sz="2000" smtClean="0"/>
              <a:t>, we may differentitate </a:t>
            </a:r>
            <a:r>
              <a:rPr lang="pt-PT" sz="2000" b="1" smtClean="0"/>
              <a:t>three distinct levels</a:t>
            </a:r>
          </a:p>
          <a:p>
            <a:pPr algn="just" eaLnBrk="1" hangingPunct="1">
              <a:lnSpc>
                <a:spcPct val="90000"/>
              </a:lnSpc>
            </a:pPr>
            <a:r>
              <a:rPr lang="pt-PT" sz="2000" b="1" smtClean="0"/>
              <a:t>A first level,</a:t>
            </a:r>
            <a:r>
              <a:rPr lang="pt-PT" sz="2000" smtClean="0"/>
              <a:t> including a </a:t>
            </a:r>
            <a:r>
              <a:rPr lang="pt-PT" sz="2000" u="sng" smtClean="0"/>
              <a:t>first wave of financial assistance to individual banks affected by the initial stages of the crisis</a:t>
            </a:r>
            <a:r>
              <a:rPr lang="pt-PT" sz="2000" smtClean="0"/>
              <a:t> and </a:t>
            </a:r>
            <a:r>
              <a:rPr lang="pt-PT" sz="2000" u="sng" smtClean="0"/>
              <a:t>subsequent </a:t>
            </a:r>
            <a:r>
              <a:rPr lang="pt-PT" sz="2000" smtClean="0"/>
              <a:t>– albeit not so intense – </a:t>
            </a:r>
            <a:r>
              <a:rPr lang="pt-PT" sz="2000" u="sng" smtClean="0"/>
              <a:t>cases of financial assistance to individual banks affected by the prolongation of the crisis</a:t>
            </a:r>
            <a:r>
              <a:rPr lang="pt-PT" sz="2000" smtClean="0"/>
              <a:t> (related with sovereing debt markets) – requiring </a:t>
            </a:r>
            <a:r>
              <a:rPr lang="pt-PT" sz="2000" u="sng" smtClean="0"/>
              <a:t>implementation of restructuring plans.</a:t>
            </a:r>
          </a:p>
          <a:p>
            <a:pPr algn="just" eaLnBrk="1" hangingPunct="1">
              <a:lnSpc>
                <a:spcPct val="90000"/>
              </a:lnSpc>
            </a:pPr>
            <a:r>
              <a:rPr lang="pt-PT" sz="2000" b="1" smtClean="0"/>
              <a:t>A second level</a:t>
            </a:r>
            <a:r>
              <a:rPr lang="pt-PT" sz="2000" smtClean="0"/>
              <a:t>, comprehending wider or overall programs of recapitalization and financial assistance to the financial sectors of Member States receiving financial assistance (so called “Programme Countries” – Greece, ireland and Portugal)</a:t>
            </a:r>
          </a:p>
        </p:txBody>
      </p:sp>
      <p:sp>
        <p:nvSpPr>
          <p:cNvPr id="4" name="CaixaDeTexto 3"/>
          <p:cNvSpPr txBox="1"/>
          <p:nvPr/>
        </p:nvSpPr>
        <p:spPr>
          <a:xfrm>
            <a:off x="250825" y="549275"/>
            <a:ext cx="4505325" cy="307975"/>
          </a:xfrm>
          <a:prstGeom prst="rect">
            <a:avLst/>
          </a:prstGeom>
          <a:noFill/>
        </p:spPr>
        <p:txBody>
          <a:bodyPr wrap="none">
            <a:spAutoFit/>
          </a:bodyPr>
          <a:lstStyle/>
          <a:p>
            <a:pPr>
              <a:defRPr/>
            </a:pPr>
            <a:r>
              <a:rPr lang="pt-PT" sz="1400" dirty="0">
                <a:solidFill>
                  <a:schemeClr val="accent6">
                    <a:lumMod val="75000"/>
                  </a:schemeClr>
                </a:solidFill>
              </a:rPr>
              <a:t>Luís Silva Morais – Professor </a:t>
            </a:r>
            <a:r>
              <a:rPr lang="pt-PT" sz="1400" dirty="0" err="1">
                <a:solidFill>
                  <a:schemeClr val="accent6">
                    <a:lumMod val="75000"/>
                  </a:schemeClr>
                </a:solidFill>
              </a:rPr>
              <a:t>of</a:t>
            </a:r>
            <a:r>
              <a:rPr lang="pt-PT" sz="1400" dirty="0">
                <a:solidFill>
                  <a:schemeClr val="accent6">
                    <a:lumMod val="75000"/>
                  </a:schemeClr>
                </a:solidFill>
              </a:rPr>
              <a:t> </a:t>
            </a:r>
            <a:r>
              <a:rPr lang="pt-PT" sz="1400" dirty="0" err="1">
                <a:solidFill>
                  <a:schemeClr val="accent6">
                    <a:lumMod val="75000"/>
                  </a:schemeClr>
                </a:solidFill>
              </a:rPr>
              <a:t>Lisbon</a:t>
            </a:r>
            <a:r>
              <a:rPr lang="pt-PT" sz="1400" dirty="0">
                <a:solidFill>
                  <a:schemeClr val="accent6">
                    <a:lumMod val="75000"/>
                  </a:schemeClr>
                </a:solidFill>
              </a:rPr>
              <a:t> Law </a:t>
            </a:r>
            <a:r>
              <a:rPr lang="pt-PT" sz="1400" dirty="0" err="1">
                <a:solidFill>
                  <a:schemeClr val="accent6">
                    <a:lumMod val="75000"/>
                  </a:schemeClr>
                </a:solidFill>
              </a:rPr>
              <a:t>University</a:t>
            </a:r>
            <a:endParaRPr lang="pt-PT" sz="1400" dirty="0">
              <a:solidFill>
                <a:schemeClr val="accent6">
                  <a:lumMod val="75000"/>
                </a:schemeClr>
              </a:solidFill>
            </a:endParaRPr>
          </a:p>
        </p:txBody>
      </p:sp>
      <p:pic>
        <p:nvPicPr>
          <p:cNvPr id="38916" name="Picture 4" descr="C:\Documents and Settings\mvelosa\Ambiente de trabalho\logo_blue.jpg"/>
          <p:cNvPicPr>
            <a:picLocks noChangeAspect="1" noChangeArrowheads="1"/>
          </p:cNvPicPr>
          <p:nvPr/>
        </p:nvPicPr>
        <p:blipFill>
          <a:blip r:embed="rId2" cstate="print"/>
          <a:srcRect/>
          <a:stretch>
            <a:fillRect/>
          </a:stretch>
        </p:blipFill>
        <p:spPr bwMode="auto">
          <a:xfrm>
            <a:off x="323850" y="260350"/>
            <a:ext cx="2112963" cy="28416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Rectangle 2"/>
          <p:cNvSpPr>
            <a:spLocks noGrp="1"/>
          </p:cNvSpPr>
          <p:nvPr>
            <p:ph type="title"/>
          </p:nvPr>
        </p:nvSpPr>
        <p:spPr/>
        <p:txBody>
          <a:bodyPr/>
          <a:lstStyle/>
          <a:p>
            <a:pPr algn="ctr" eaLnBrk="1" hangingPunct="1"/>
            <a:r>
              <a:rPr lang="pt-PT" sz="1800" smtClean="0"/>
              <a:t>6 - A new and exceptional context for state aid policy and control in the financial sector – 2008-2012 – I – The Commission’s General Measures in this field – CONT - 5</a:t>
            </a:r>
          </a:p>
        </p:txBody>
      </p:sp>
      <p:sp>
        <p:nvSpPr>
          <p:cNvPr id="39938" name="Rectangle 3"/>
          <p:cNvSpPr>
            <a:spLocks noGrp="1"/>
          </p:cNvSpPr>
          <p:nvPr>
            <p:ph type="body" idx="1"/>
          </p:nvPr>
        </p:nvSpPr>
        <p:spPr/>
        <p:txBody>
          <a:bodyPr/>
          <a:lstStyle/>
          <a:p>
            <a:pPr algn="just" eaLnBrk="1" hangingPunct="1"/>
            <a:r>
              <a:rPr lang="pt-PT" sz="2000" b="1" smtClean="0"/>
              <a:t>At this second level</a:t>
            </a:r>
            <a:r>
              <a:rPr lang="pt-PT" sz="2000" smtClean="0"/>
              <a:t> - and I may refer here to the example of Portugal - the recapitalization of banks using public resources received from the program of financial assistance to the Member States carries with it a significant dependency on the State and massive public presence in the banks, involving important risks for competition in the banking sector, that should justify ad hoc carefully tailored measures to limit competition distortion </a:t>
            </a:r>
          </a:p>
          <a:p>
            <a:pPr algn="just" eaLnBrk="1" hangingPunct="1"/>
            <a:r>
              <a:rPr lang="pt-PT" sz="2000" b="1" smtClean="0"/>
              <a:t>A third level</a:t>
            </a:r>
            <a:r>
              <a:rPr lang="pt-PT" sz="2000" smtClean="0"/>
              <a:t>, comprehending the particular situation of the Spanish Banking Sector, involving a comprehensive program of public intervention in banks with the Spanish government applying for </a:t>
            </a:r>
            <a:r>
              <a:rPr lang="pt-PT" sz="2000" b="1" smtClean="0"/>
              <a:t>European funding to sustain the recapitalization process</a:t>
            </a:r>
            <a:r>
              <a:rPr lang="pt-PT" sz="2000" smtClean="0"/>
              <a:t> (a loan of up to 100 billion Euros in the context of economic conditionality which Spain will be subject).</a:t>
            </a:r>
          </a:p>
        </p:txBody>
      </p:sp>
      <p:sp>
        <p:nvSpPr>
          <p:cNvPr id="4" name="CaixaDeTexto 3"/>
          <p:cNvSpPr txBox="1"/>
          <p:nvPr/>
        </p:nvSpPr>
        <p:spPr>
          <a:xfrm>
            <a:off x="250825" y="549275"/>
            <a:ext cx="4505325" cy="307975"/>
          </a:xfrm>
          <a:prstGeom prst="rect">
            <a:avLst/>
          </a:prstGeom>
          <a:noFill/>
        </p:spPr>
        <p:txBody>
          <a:bodyPr wrap="none">
            <a:spAutoFit/>
          </a:bodyPr>
          <a:lstStyle/>
          <a:p>
            <a:pPr>
              <a:defRPr/>
            </a:pPr>
            <a:r>
              <a:rPr lang="pt-PT" sz="1400" dirty="0">
                <a:solidFill>
                  <a:schemeClr val="accent6">
                    <a:lumMod val="75000"/>
                  </a:schemeClr>
                </a:solidFill>
              </a:rPr>
              <a:t>Luís Silva Morais – Professor </a:t>
            </a:r>
            <a:r>
              <a:rPr lang="pt-PT" sz="1400" dirty="0" err="1">
                <a:solidFill>
                  <a:schemeClr val="accent6">
                    <a:lumMod val="75000"/>
                  </a:schemeClr>
                </a:solidFill>
              </a:rPr>
              <a:t>of</a:t>
            </a:r>
            <a:r>
              <a:rPr lang="pt-PT" sz="1400" dirty="0">
                <a:solidFill>
                  <a:schemeClr val="accent6">
                    <a:lumMod val="75000"/>
                  </a:schemeClr>
                </a:solidFill>
              </a:rPr>
              <a:t> </a:t>
            </a:r>
            <a:r>
              <a:rPr lang="pt-PT" sz="1400" dirty="0" err="1">
                <a:solidFill>
                  <a:schemeClr val="accent6">
                    <a:lumMod val="75000"/>
                  </a:schemeClr>
                </a:solidFill>
              </a:rPr>
              <a:t>Lisbon</a:t>
            </a:r>
            <a:r>
              <a:rPr lang="pt-PT" sz="1400" dirty="0">
                <a:solidFill>
                  <a:schemeClr val="accent6">
                    <a:lumMod val="75000"/>
                  </a:schemeClr>
                </a:solidFill>
              </a:rPr>
              <a:t> Law </a:t>
            </a:r>
            <a:r>
              <a:rPr lang="pt-PT" sz="1400" dirty="0" err="1">
                <a:solidFill>
                  <a:schemeClr val="accent6">
                    <a:lumMod val="75000"/>
                  </a:schemeClr>
                </a:solidFill>
              </a:rPr>
              <a:t>University</a:t>
            </a:r>
            <a:endParaRPr lang="pt-PT" sz="1400" dirty="0">
              <a:solidFill>
                <a:schemeClr val="accent6">
                  <a:lumMod val="75000"/>
                </a:schemeClr>
              </a:solidFill>
            </a:endParaRPr>
          </a:p>
        </p:txBody>
      </p:sp>
      <p:pic>
        <p:nvPicPr>
          <p:cNvPr id="39940" name="Picture 4" descr="C:\Documents and Settings\mvelosa\Ambiente de trabalho\logo_blue.jpg"/>
          <p:cNvPicPr>
            <a:picLocks noChangeAspect="1" noChangeArrowheads="1"/>
          </p:cNvPicPr>
          <p:nvPr/>
        </p:nvPicPr>
        <p:blipFill>
          <a:blip r:embed="rId2" cstate="print"/>
          <a:srcRect/>
          <a:stretch>
            <a:fillRect/>
          </a:stretch>
        </p:blipFill>
        <p:spPr bwMode="auto">
          <a:xfrm>
            <a:off x="323850" y="260350"/>
            <a:ext cx="2112963" cy="28416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457200" y="692150"/>
            <a:ext cx="8229600" cy="1008063"/>
          </a:xfrm>
        </p:spPr>
        <p:txBody>
          <a:bodyPr>
            <a:normAutofit fontScale="90000"/>
          </a:bodyPr>
          <a:lstStyle/>
          <a:p>
            <a:pPr algn="ctr" eaLnBrk="1" hangingPunct="1">
              <a:defRPr/>
            </a:pPr>
            <a:r>
              <a:rPr lang="pt-PT" sz="1800" smtClean="0"/>
              <a:t/>
            </a:r>
            <a:br>
              <a:rPr lang="pt-PT" sz="1800" smtClean="0"/>
            </a:br>
            <a:r>
              <a:rPr lang="pt-PT" sz="1800" smtClean="0"/>
              <a:t/>
            </a:r>
            <a:br>
              <a:rPr lang="pt-PT" sz="1800" smtClean="0"/>
            </a:br>
            <a:r>
              <a:rPr lang="pt-PT" sz="1800" smtClean="0"/>
              <a:t/>
            </a:r>
            <a:br>
              <a:rPr lang="pt-PT" sz="1800" smtClean="0"/>
            </a:br>
            <a:r>
              <a:rPr lang="pt-PT" sz="1800" smtClean="0"/>
              <a:t>6 - A new and exceptional context for state aid policy and control in the financial sector – 2008-2012 – </a:t>
            </a:r>
            <a:r>
              <a:rPr lang="pt-PT" sz="1800" u="sng" smtClean="0"/>
              <a:t>Some landmark indvidual decisions</a:t>
            </a:r>
            <a:r>
              <a:rPr lang="pt-PT" sz="1800" smtClean="0"/>
              <a:t/>
            </a:r>
            <a:br>
              <a:rPr lang="pt-PT" sz="1800" smtClean="0"/>
            </a:br>
            <a:r>
              <a:rPr lang="pt-PT" sz="1800" smtClean="0"/>
              <a:t/>
            </a:r>
            <a:br>
              <a:rPr lang="pt-PT" sz="1800" smtClean="0"/>
            </a:br>
            <a:endParaRPr lang="pt-PT" sz="1800" smtClean="0"/>
          </a:p>
        </p:txBody>
      </p:sp>
      <p:sp>
        <p:nvSpPr>
          <p:cNvPr id="40962" name="Rectangle 3"/>
          <p:cNvSpPr>
            <a:spLocks noGrp="1" noChangeArrowheads="1"/>
          </p:cNvSpPr>
          <p:nvPr>
            <p:ph idx="1"/>
          </p:nvPr>
        </p:nvSpPr>
        <p:spPr>
          <a:xfrm>
            <a:off x="468313" y="1916113"/>
            <a:ext cx="8229600" cy="4525962"/>
          </a:xfrm>
        </p:spPr>
        <p:txBody>
          <a:bodyPr/>
          <a:lstStyle/>
          <a:p>
            <a:pPr eaLnBrk="1" hangingPunct="1"/>
            <a:endParaRPr lang="pt-PT" sz="1600" smtClean="0"/>
          </a:p>
          <a:p>
            <a:pPr algn="just" eaLnBrk="1" hangingPunct="1"/>
            <a:r>
              <a:rPr lang="pt-PT" sz="1800" smtClean="0"/>
              <a:t>Adoption of a large number of state aid decisions in </a:t>
            </a:r>
            <a:r>
              <a:rPr lang="pt-PT" sz="1800" b="1" smtClean="0"/>
              <a:t>individual cases</a:t>
            </a:r>
            <a:r>
              <a:rPr lang="pt-PT" sz="1800" smtClean="0"/>
              <a:t> concerning the financial sector. Considering that speed and urgency were of the essence many of these decisions were taken under </a:t>
            </a:r>
            <a:r>
              <a:rPr lang="pt-PT" sz="1800" b="1" smtClean="0"/>
              <a:t>Article 108(3) TFEU</a:t>
            </a:r>
            <a:r>
              <a:rPr lang="pt-PT" sz="1800" smtClean="0"/>
              <a:t> – preliminary procedure (usually providing that the Member had to submit a restructuring plan within 6 months/Follow-up decision adopted under the formal procedure of Article 108(2) TFEU</a:t>
            </a:r>
          </a:p>
          <a:p>
            <a:pPr algn="just" eaLnBrk="1" hangingPunct="1"/>
            <a:endParaRPr lang="pt-PT" sz="1800" smtClean="0"/>
          </a:p>
          <a:p>
            <a:pPr algn="just" eaLnBrk="1" hangingPunct="1"/>
            <a:r>
              <a:rPr lang="pt-PT" sz="1800" smtClean="0"/>
              <a:t>Significant part of the decisions adopted in this period in the exceptional context at stake were not taken under the usual legal basis of Article 107(3) (c) TFEU, but under </a:t>
            </a:r>
            <a:r>
              <a:rPr lang="pt-PT" sz="1800" b="1" smtClean="0"/>
              <a:t>Article 107(3) (b) TFEU</a:t>
            </a:r>
            <a:r>
              <a:rPr lang="pt-PT" sz="1800" smtClean="0"/>
              <a:t> (“</a:t>
            </a:r>
            <a:r>
              <a:rPr lang="pt-PT" sz="1800" b="1" i="1" smtClean="0"/>
              <a:t>serious disturbance in the economy of a Member State</a:t>
            </a:r>
            <a:r>
              <a:rPr lang="pt-PT" sz="1800" smtClean="0"/>
              <a:t>”)</a:t>
            </a:r>
          </a:p>
          <a:p>
            <a:pPr algn="just" eaLnBrk="1" hangingPunct="1"/>
            <a:endParaRPr lang="pt-PT" sz="1800" smtClean="0"/>
          </a:p>
          <a:p>
            <a:pPr algn="just" eaLnBrk="1" hangingPunct="1"/>
            <a:r>
              <a:rPr lang="pt-PT" sz="1800" smtClean="0"/>
              <a:t>Large amounts of state aid to financial institutions involved</a:t>
            </a:r>
          </a:p>
        </p:txBody>
      </p:sp>
      <p:sp>
        <p:nvSpPr>
          <p:cNvPr id="5" name="CaixaDeTexto 4"/>
          <p:cNvSpPr txBox="1"/>
          <p:nvPr/>
        </p:nvSpPr>
        <p:spPr>
          <a:xfrm>
            <a:off x="250825" y="549275"/>
            <a:ext cx="4505325" cy="307975"/>
          </a:xfrm>
          <a:prstGeom prst="rect">
            <a:avLst/>
          </a:prstGeom>
          <a:noFill/>
        </p:spPr>
        <p:txBody>
          <a:bodyPr wrap="none">
            <a:spAutoFit/>
          </a:bodyPr>
          <a:lstStyle/>
          <a:p>
            <a:pPr>
              <a:defRPr/>
            </a:pPr>
            <a:r>
              <a:rPr lang="pt-PT" sz="1400" dirty="0">
                <a:solidFill>
                  <a:schemeClr val="accent6">
                    <a:lumMod val="75000"/>
                  </a:schemeClr>
                </a:solidFill>
              </a:rPr>
              <a:t>Luís Silva Morais – Professor </a:t>
            </a:r>
            <a:r>
              <a:rPr lang="pt-PT" sz="1400" dirty="0" err="1">
                <a:solidFill>
                  <a:schemeClr val="accent6">
                    <a:lumMod val="75000"/>
                  </a:schemeClr>
                </a:solidFill>
              </a:rPr>
              <a:t>of</a:t>
            </a:r>
            <a:r>
              <a:rPr lang="pt-PT" sz="1400" dirty="0">
                <a:solidFill>
                  <a:schemeClr val="accent6">
                    <a:lumMod val="75000"/>
                  </a:schemeClr>
                </a:solidFill>
              </a:rPr>
              <a:t> </a:t>
            </a:r>
            <a:r>
              <a:rPr lang="pt-PT" sz="1400" dirty="0" err="1">
                <a:solidFill>
                  <a:schemeClr val="accent6">
                    <a:lumMod val="75000"/>
                  </a:schemeClr>
                </a:solidFill>
              </a:rPr>
              <a:t>Lisbon</a:t>
            </a:r>
            <a:r>
              <a:rPr lang="pt-PT" sz="1400" dirty="0">
                <a:solidFill>
                  <a:schemeClr val="accent6">
                    <a:lumMod val="75000"/>
                  </a:schemeClr>
                </a:solidFill>
              </a:rPr>
              <a:t> Law </a:t>
            </a:r>
            <a:r>
              <a:rPr lang="pt-PT" sz="1400" dirty="0" err="1">
                <a:solidFill>
                  <a:schemeClr val="accent6">
                    <a:lumMod val="75000"/>
                  </a:schemeClr>
                </a:solidFill>
              </a:rPr>
              <a:t>University</a:t>
            </a:r>
            <a:endParaRPr lang="pt-PT" sz="1400" dirty="0">
              <a:solidFill>
                <a:schemeClr val="accent6">
                  <a:lumMod val="75000"/>
                </a:schemeClr>
              </a:solidFill>
            </a:endParaRPr>
          </a:p>
        </p:txBody>
      </p:sp>
      <p:pic>
        <p:nvPicPr>
          <p:cNvPr id="40964" name="Picture 4" descr="C:\Documents and Settings\mvelosa\Ambiente de trabalho\logo_blue.jpg"/>
          <p:cNvPicPr>
            <a:picLocks noChangeAspect="1" noChangeArrowheads="1"/>
          </p:cNvPicPr>
          <p:nvPr/>
        </p:nvPicPr>
        <p:blipFill>
          <a:blip r:embed="rId2" cstate="print"/>
          <a:srcRect/>
          <a:stretch>
            <a:fillRect/>
          </a:stretch>
        </p:blipFill>
        <p:spPr bwMode="auto">
          <a:xfrm>
            <a:off x="323850" y="260350"/>
            <a:ext cx="2112963" cy="28416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Rectangle 2"/>
          <p:cNvSpPr>
            <a:spLocks noGrp="1" noChangeArrowheads="1"/>
          </p:cNvSpPr>
          <p:nvPr>
            <p:ph type="title"/>
          </p:nvPr>
        </p:nvSpPr>
        <p:spPr>
          <a:xfrm>
            <a:off x="457200" y="274638"/>
            <a:ext cx="8229600" cy="1425575"/>
          </a:xfrm>
        </p:spPr>
        <p:txBody>
          <a:bodyPr/>
          <a:lstStyle/>
          <a:p>
            <a:pPr algn="ctr" eaLnBrk="1" hangingPunct="1"/>
            <a:r>
              <a:rPr lang="pt-PT" sz="1800" smtClean="0"/>
              <a:t/>
            </a:r>
            <a:br>
              <a:rPr lang="pt-PT" sz="1800" smtClean="0"/>
            </a:br>
            <a:r>
              <a:rPr lang="pt-PT" sz="1800" smtClean="0"/>
              <a:t/>
            </a:r>
            <a:br>
              <a:rPr lang="pt-PT" sz="1800" smtClean="0"/>
            </a:br>
            <a:r>
              <a:rPr lang="pt-PT" sz="1800" smtClean="0"/>
              <a:t>6 - A new and exceptional context for state aid policy and control in the financial sector – 2008-2012 – Some landmark indvidual decisions – CONT 1</a:t>
            </a:r>
          </a:p>
        </p:txBody>
      </p:sp>
      <p:sp>
        <p:nvSpPr>
          <p:cNvPr id="41986" name="Rectangle 3"/>
          <p:cNvSpPr>
            <a:spLocks noGrp="1" noChangeArrowheads="1"/>
          </p:cNvSpPr>
          <p:nvPr>
            <p:ph idx="1"/>
          </p:nvPr>
        </p:nvSpPr>
        <p:spPr>
          <a:xfrm>
            <a:off x="457200" y="1844675"/>
            <a:ext cx="8229600" cy="4281488"/>
          </a:xfrm>
        </p:spPr>
        <p:txBody>
          <a:bodyPr/>
          <a:lstStyle/>
          <a:p>
            <a:pPr algn="just" eaLnBrk="1" hangingPunct="1"/>
            <a:r>
              <a:rPr lang="pt-PT" sz="1600" smtClean="0"/>
              <a:t>The Commission decision on </a:t>
            </a:r>
            <a:r>
              <a:rPr lang="pt-PT" sz="1600" b="1" smtClean="0"/>
              <a:t>ING</a:t>
            </a:r>
            <a:r>
              <a:rPr lang="pt-PT" sz="1600" smtClean="0"/>
              <a:t> (concerning measures adopted by the government of the Netherlands) – Nº C 10/2009 of 18-11-2009 (see website of DGCOMP/State Aid/Cases).</a:t>
            </a:r>
          </a:p>
          <a:p>
            <a:pPr algn="just" eaLnBrk="1" hangingPunct="1"/>
            <a:endParaRPr lang="pt-PT" sz="1600" smtClean="0"/>
          </a:p>
          <a:p>
            <a:pPr algn="just" eaLnBrk="1" hangingPunct="1"/>
            <a:r>
              <a:rPr lang="pt-PT" sz="1600" smtClean="0"/>
              <a:t>The Commission decision on </a:t>
            </a:r>
            <a:r>
              <a:rPr lang="pt-PT" sz="1600" b="1" smtClean="0"/>
              <a:t>Northern Rock</a:t>
            </a:r>
            <a:r>
              <a:rPr lang="pt-PT" sz="1600" smtClean="0"/>
              <a:t> – Nº C 14/2008 (see website of DGCOMP/State Aid/Cases).</a:t>
            </a:r>
          </a:p>
          <a:p>
            <a:pPr algn="just" eaLnBrk="1" hangingPunct="1"/>
            <a:endParaRPr lang="pt-PT" sz="1600" smtClean="0"/>
          </a:p>
          <a:p>
            <a:pPr algn="just" eaLnBrk="1" hangingPunct="1"/>
            <a:r>
              <a:rPr lang="pt-PT" sz="1600" smtClean="0"/>
              <a:t>The Commission decision on </a:t>
            </a:r>
            <a:r>
              <a:rPr lang="pt-PT" sz="1600" b="1" smtClean="0"/>
              <a:t>Landesbank Baden-Wuertenberg</a:t>
            </a:r>
            <a:r>
              <a:rPr lang="pt-PT" sz="1600" smtClean="0"/>
              <a:t> – Nº C 17/2009 (see website of DGCOMP/State Aid/Cases).</a:t>
            </a:r>
          </a:p>
          <a:p>
            <a:pPr algn="just" eaLnBrk="1" hangingPunct="1"/>
            <a:endParaRPr lang="pt-PT" sz="1600" smtClean="0"/>
          </a:p>
          <a:p>
            <a:pPr algn="just" eaLnBrk="1" hangingPunct="1"/>
            <a:r>
              <a:rPr lang="pt-PT" sz="1600" smtClean="0"/>
              <a:t>The Commission decision on </a:t>
            </a:r>
            <a:r>
              <a:rPr lang="pt-PT" sz="1600" b="1" smtClean="0"/>
              <a:t>Banco Privado Português (BPP)</a:t>
            </a:r>
            <a:r>
              <a:rPr lang="pt-PT" sz="1600" smtClean="0"/>
              <a:t> – Nº C 33/2009 (see website of DGCOMP/State Aid/Cases – determining the recovery of state aid to BPP deemed illegal by the Commission.</a:t>
            </a:r>
          </a:p>
          <a:p>
            <a:pPr algn="just" eaLnBrk="1" hangingPunct="1"/>
            <a:endParaRPr lang="pt-PT" sz="1600" smtClean="0"/>
          </a:p>
          <a:p>
            <a:pPr algn="just" eaLnBrk="1" hangingPunct="1"/>
            <a:endParaRPr lang="pt-PT" sz="1600" smtClean="0"/>
          </a:p>
          <a:p>
            <a:pPr algn="just" eaLnBrk="1" hangingPunct="1"/>
            <a:endParaRPr lang="pt-PT" sz="1600" smtClean="0"/>
          </a:p>
        </p:txBody>
      </p:sp>
      <p:pic>
        <p:nvPicPr>
          <p:cNvPr id="41987" name="Picture 4" descr="C:\Documents and Settings\mvelosa\Ambiente de trabalho\logo_blue.jpg"/>
          <p:cNvPicPr>
            <a:picLocks noChangeAspect="1" noChangeArrowheads="1"/>
          </p:cNvPicPr>
          <p:nvPr/>
        </p:nvPicPr>
        <p:blipFill>
          <a:blip r:embed="rId2" cstate="print"/>
          <a:srcRect/>
          <a:stretch>
            <a:fillRect/>
          </a:stretch>
        </p:blipFill>
        <p:spPr bwMode="auto">
          <a:xfrm>
            <a:off x="333375" y="260350"/>
            <a:ext cx="2232025" cy="300038"/>
          </a:xfrm>
          <a:prstGeom prst="rect">
            <a:avLst/>
          </a:prstGeom>
          <a:noFill/>
          <a:ln w="9525">
            <a:noFill/>
            <a:miter lim="800000"/>
            <a:headEnd/>
            <a:tailEnd/>
          </a:ln>
        </p:spPr>
      </p:pic>
      <p:sp>
        <p:nvSpPr>
          <p:cNvPr id="5" name="CaixaDeTexto 4"/>
          <p:cNvSpPr txBox="1"/>
          <p:nvPr/>
        </p:nvSpPr>
        <p:spPr>
          <a:xfrm>
            <a:off x="250825" y="549275"/>
            <a:ext cx="4505325" cy="307975"/>
          </a:xfrm>
          <a:prstGeom prst="rect">
            <a:avLst/>
          </a:prstGeom>
          <a:noFill/>
        </p:spPr>
        <p:txBody>
          <a:bodyPr wrap="none">
            <a:spAutoFit/>
          </a:bodyPr>
          <a:lstStyle/>
          <a:p>
            <a:pPr>
              <a:defRPr/>
            </a:pPr>
            <a:r>
              <a:rPr lang="pt-PT" sz="1400" dirty="0">
                <a:solidFill>
                  <a:schemeClr val="accent6">
                    <a:lumMod val="75000"/>
                  </a:schemeClr>
                </a:solidFill>
              </a:rPr>
              <a:t>Luís Silva Morais – Professor </a:t>
            </a:r>
            <a:r>
              <a:rPr lang="pt-PT" sz="1400" dirty="0" err="1">
                <a:solidFill>
                  <a:schemeClr val="accent6">
                    <a:lumMod val="75000"/>
                  </a:schemeClr>
                </a:solidFill>
              </a:rPr>
              <a:t>of</a:t>
            </a:r>
            <a:r>
              <a:rPr lang="pt-PT" sz="1400" dirty="0">
                <a:solidFill>
                  <a:schemeClr val="accent6">
                    <a:lumMod val="75000"/>
                  </a:schemeClr>
                </a:solidFill>
              </a:rPr>
              <a:t> </a:t>
            </a:r>
            <a:r>
              <a:rPr lang="pt-PT" sz="1400" dirty="0" err="1">
                <a:solidFill>
                  <a:schemeClr val="accent6">
                    <a:lumMod val="75000"/>
                  </a:schemeClr>
                </a:solidFill>
              </a:rPr>
              <a:t>Lisbon</a:t>
            </a:r>
            <a:r>
              <a:rPr lang="pt-PT" sz="1400" dirty="0">
                <a:solidFill>
                  <a:schemeClr val="accent6">
                    <a:lumMod val="75000"/>
                  </a:schemeClr>
                </a:solidFill>
              </a:rPr>
              <a:t> Law </a:t>
            </a:r>
            <a:r>
              <a:rPr lang="pt-PT" sz="1400" dirty="0" err="1">
                <a:solidFill>
                  <a:schemeClr val="accent6">
                    <a:lumMod val="75000"/>
                  </a:schemeClr>
                </a:solidFill>
              </a:rPr>
              <a:t>University</a:t>
            </a:r>
            <a:endParaRPr lang="pt-PT" sz="1400" dirty="0">
              <a:solidFill>
                <a:schemeClr val="accent6">
                  <a:lumMod val="75000"/>
                </a:schemeClr>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Título 1"/>
          <p:cNvSpPr>
            <a:spLocks noGrp="1"/>
          </p:cNvSpPr>
          <p:nvPr>
            <p:ph type="title"/>
          </p:nvPr>
        </p:nvSpPr>
        <p:spPr/>
        <p:txBody>
          <a:bodyPr/>
          <a:lstStyle/>
          <a:p>
            <a:pPr algn="ctr" eaLnBrk="1" hangingPunct="1"/>
            <a:r>
              <a:rPr lang="pt-PT" sz="2000" smtClean="0"/>
              <a:t>The International </a:t>
            </a:r>
            <a:r>
              <a:rPr lang="pt-PT" sz="2000" b="1" smtClean="0"/>
              <a:t>Economic Crisis – Causes of the Crisis and Consequences for Competition Policy </a:t>
            </a:r>
            <a:br>
              <a:rPr lang="pt-PT" sz="2000" b="1" smtClean="0"/>
            </a:br>
            <a:r>
              <a:rPr lang="pt-PT" sz="2000" b="1" smtClean="0"/>
              <a:t>1 – Overall Remarks – Cont.</a:t>
            </a:r>
            <a:endParaRPr lang="pt-PT" sz="2000" smtClean="0"/>
          </a:p>
        </p:txBody>
      </p:sp>
      <p:sp>
        <p:nvSpPr>
          <p:cNvPr id="19458" name="Marcador de Posição de Conteúdo 2"/>
          <p:cNvSpPr>
            <a:spLocks noGrp="1"/>
          </p:cNvSpPr>
          <p:nvPr>
            <p:ph idx="1"/>
          </p:nvPr>
        </p:nvSpPr>
        <p:spPr/>
        <p:txBody>
          <a:bodyPr/>
          <a:lstStyle/>
          <a:p>
            <a:pPr algn="just" eaLnBrk="1" hangingPunct="1">
              <a:lnSpc>
                <a:spcPct val="90000"/>
              </a:lnSpc>
            </a:pPr>
            <a:r>
              <a:rPr lang="pt-PT" sz="2000" b="1" smtClean="0"/>
              <a:t>Causes of the financial crisis (2007-2009)</a:t>
            </a:r>
            <a:r>
              <a:rPr lang="pt-PT" sz="2000" smtClean="0"/>
              <a:t> and </a:t>
            </a:r>
            <a:r>
              <a:rPr lang="pt-PT" sz="2000" b="1" smtClean="0"/>
              <a:t>subsequent economic crisis</a:t>
            </a:r>
            <a:r>
              <a:rPr lang="pt-PT" sz="2000" smtClean="0"/>
              <a:t>, involving in the EU a </a:t>
            </a:r>
            <a:r>
              <a:rPr lang="pt-PT" sz="2000" b="1" smtClean="0"/>
              <a:t>crisis of sovereign debt markets</a:t>
            </a:r>
            <a:r>
              <a:rPr lang="pt-PT" sz="2000" smtClean="0"/>
              <a:t> </a:t>
            </a:r>
            <a:r>
              <a:rPr lang="pt-PT" sz="2000" i="1" smtClean="0"/>
              <a:t>intertwined</a:t>
            </a:r>
            <a:r>
              <a:rPr lang="pt-PT" sz="2000" smtClean="0"/>
              <a:t> with the </a:t>
            </a:r>
            <a:r>
              <a:rPr lang="pt-PT" sz="2000" b="1" smtClean="0"/>
              <a:t>crisis of the banking sector, </a:t>
            </a:r>
            <a:r>
              <a:rPr lang="pt-PT" sz="2000" smtClean="0"/>
              <a:t>have been widely discussed  and will not be extensively debated here.</a:t>
            </a:r>
          </a:p>
          <a:p>
            <a:pPr algn="just" eaLnBrk="1" hangingPunct="1">
              <a:lnSpc>
                <a:spcPct val="90000"/>
              </a:lnSpc>
            </a:pPr>
            <a:r>
              <a:rPr lang="pt-PT" sz="2000" smtClean="0"/>
              <a:t>However, it is of fundamental importance to properly </a:t>
            </a:r>
            <a:r>
              <a:rPr lang="pt-PT" sz="2000" b="1" smtClean="0"/>
              <a:t>identify the causes of the crisis</a:t>
            </a:r>
            <a:r>
              <a:rPr lang="pt-PT" sz="2000" smtClean="0"/>
              <a:t> in order to </a:t>
            </a:r>
            <a:r>
              <a:rPr lang="pt-PT" sz="2000" b="1" smtClean="0"/>
              <a:t>prevent</a:t>
            </a:r>
            <a:r>
              <a:rPr lang="pt-PT" sz="2000" smtClean="0"/>
              <a:t> the adoption of policies in a collision course with competition policy, on the basis of a supposed general </a:t>
            </a:r>
            <a:r>
              <a:rPr lang="pt-PT" sz="2000" i="1" smtClean="0"/>
              <a:t>market failure</a:t>
            </a:r>
            <a:r>
              <a:rPr lang="pt-PT" sz="2000" smtClean="0"/>
              <a:t>, or to </a:t>
            </a:r>
            <a:r>
              <a:rPr lang="pt-PT" sz="2000" b="1" smtClean="0"/>
              <a:t>prevent </a:t>
            </a:r>
            <a:r>
              <a:rPr lang="pt-PT" sz="2000" smtClean="0"/>
              <a:t>options to drastically relax competition, as it happened in the US in the 1930s.</a:t>
            </a:r>
          </a:p>
          <a:p>
            <a:pPr algn="just" eaLnBrk="1" hangingPunct="1">
              <a:lnSpc>
                <a:spcPct val="90000"/>
              </a:lnSpc>
            </a:pPr>
            <a:r>
              <a:rPr lang="pt-PT" sz="2000" smtClean="0"/>
              <a:t>Accordingly, in a very brief manner, we may mention </a:t>
            </a:r>
            <a:r>
              <a:rPr lang="pt-PT" sz="2000" b="1" smtClean="0"/>
              <a:t>FOUR types of causes for that crisis</a:t>
            </a:r>
            <a:r>
              <a:rPr lang="pt-PT" sz="2000" smtClean="0"/>
              <a:t>:</a:t>
            </a:r>
          </a:p>
          <a:p>
            <a:pPr algn="just" eaLnBrk="1" hangingPunct="1">
              <a:lnSpc>
                <a:spcPct val="90000"/>
              </a:lnSpc>
            </a:pPr>
            <a:endParaRPr lang="pt-PT" sz="2000" smtClean="0"/>
          </a:p>
          <a:p>
            <a:pPr algn="just" eaLnBrk="1" hangingPunct="1">
              <a:lnSpc>
                <a:spcPct val="90000"/>
              </a:lnSpc>
            </a:pPr>
            <a:endParaRPr lang="pt-PT" sz="2000" smtClean="0"/>
          </a:p>
        </p:txBody>
      </p:sp>
      <p:pic>
        <p:nvPicPr>
          <p:cNvPr id="19459" name="Picture 4" descr="C:\Documents and Settings\mvelosa\Ambiente de trabalho\logo_blue.jpg"/>
          <p:cNvPicPr>
            <a:picLocks noChangeAspect="1" noChangeArrowheads="1"/>
          </p:cNvPicPr>
          <p:nvPr/>
        </p:nvPicPr>
        <p:blipFill>
          <a:blip r:embed="rId2" cstate="print"/>
          <a:srcRect/>
          <a:stretch>
            <a:fillRect/>
          </a:stretch>
        </p:blipFill>
        <p:spPr bwMode="auto">
          <a:xfrm>
            <a:off x="323850" y="260350"/>
            <a:ext cx="2112963" cy="284163"/>
          </a:xfrm>
          <a:prstGeom prst="rect">
            <a:avLst/>
          </a:prstGeom>
          <a:noFill/>
          <a:ln w="9525">
            <a:noFill/>
            <a:miter lim="800000"/>
            <a:headEnd/>
            <a:tailEnd/>
          </a:ln>
        </p:spPr>
      </p:pic>
      <p:sp>
        <p:nvSpPr>
          <p:cNvPr id="5" name="CaixaDeTexto 4"/>
          <p:cNvSpPr txBox="1"/>
          <p:nvPr/>
        </p:nvSpPr>
        <p:spPr>
          <a:xfrm>
            <a:off x="250825" y="549275"/>
            <a:ext cx="4505325" cy="307975"/>
          </a:xfrm>
          <a:prstGeom prst="rect">
            <a:avLst/>
          </a:prstGeom>
          <a:noFill/>
        </p:spPr>
        <p:txBody>
          <a:bodyPr wrap="none">
            <a:spAutoFit/>
          </a:bodyPr>
          <a:lstStyle/>
          <a:p>
            <a:pPr>
              <a:defRPr/>
            </a:pPr>
            <a:r>
              <a:rPr lang="pt-PT" sz="1400" dirty="0">
                <a:solidFill>
                  <a:schemeClr val="accent6">
                    <a:lumMod val="75000"/>
                  </a:schemeClr>
                </a:solidFill>
              </a:rPr>
              <a:t>Luís Silva Morais – Professor </a:t>
            </a:r>
            <a:r>
              <a:rPr lang="pt-PT" sz="1400" dirty="0" err="1">
                <a:solidFill>
                  <a:schemeClr val="accent6">
                    <a:lumMod val="75000"/>
                  </a:schemeClr>
                </a:solidFill>
              </a:rPr>
              <a:t>of</a:t>
            </a:r>
            <a:r>
              <a:rPr lang="pt-PT" sz="1400" dirty="0">
                <a:solidFill>
                  <a:schemeClr val="accent6">
                    <a:lumMod val="75000"/>
                  </a:schemeClr>
                </a:solidFill>
              </a:rPr>
              <a:t> </a:t>
            </a:r>
            <a:r>
              <a:rPr lang="pt-PT" sz="1400" dirty="0" err="1">
                <a:solidFill>
                  <a:schemeClr val="accent6">
                    <a:lumMod val="75000"/>
                  </a:schemeClr>
                </a:solidFill>
              </a:rPr>
              <a:t>Lisbon</a:t>
            </a:r>
            <a:r>
              <a:rPr lang="pt-PT" sz="1400" dirty="0">
                <a:solidFill>
                  <a:schemeClr val="accent6">
                    <a:lumMod val="75000"/>
                  </a:schemeClr>
                </a:solidFill>
              </a:rPr>
              <a:t> Law </a:t>
            </a:r>
            <a:r>
              <a:rPr lang="pt-PT" sz="1400" dirty="0" err="1">
                <a:solidFill>
                  <a:schemeClr val="accent6">
                    <a:lumMod val="75000"/>
                  </a:schemeClr>
                </a:solidFill>
              </a:rPr>
              <a:t>University</a:t>
            </a:r>
            <a:endParaRPr lang="pt-PT" sz="1400" dirty="0">
              <a:solidFill>
                <a:schemeClr val="accent6">
                  <a:lumMod val="75000"/>
                </a:schemeClr>
              </a:solidFill>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Rectangle 2"/>
          <p:cNvSpPr>
            <a:spLocks noGrp="1" noChangeArrowheads="1"/>
          </p:cNvSpPr>
          <p:nvPr>
            <p:ph type="title"/>
          </p:nvPr>
        </p:nvSpPr>
        <p:spPr>
          <a:xfrm>
            <a:off x="457200" y="274638"/>
            <a:ext cx="8229600" cy="1354137"/>
          </a:xfrm>
        </p:spPr>
        <p:txBody>
          <a:bodyPr/>
          <a:lstStyle/>
          <a:p>
            <a:pPr algn="ctr" eaLnBrk="1" hangingPunct="1"/>
            <a:r>
              <a:rPr lang="pt-PT" sz="2000" smtClean="0"/>
              <a:t/>
            </a:r>
            <a:br>
              <a:rPr lang="pt-PT" sz="2000" smtClean="0"/>
            </a:br>
            <a:r>
              <a:rPr lang="pt-PT" sz="2000" smtClean="0"/>
              <a:t/>
            </a:r>
            <a:br>
              <a:rPr lang="pt-PT" sz="2000" smtClean="0"/>
            </a:br>
            <a:r>
              <a:rPr lang="pt-PT" sz="2000" smtClean="0"/>
              <a:t>7 - The exceptional context for state aid policy and control in the financial sector – 2008-2012 – </a:t>
            </a:r>
            <a:r>
              <a:rPr lang="pt-PT" sz="2000" b="1" smtClean="0"/>
              <a:t>overall view</a:t>
            </a:r>
          </a:p>
        </p:txBody>
      </p:sp>
      <p:sp>
        <p:nvSpPr>
          <p:cNvPr id="43010" name="Rectangle 3"/>
          <p:cNvSpPr>
            <a:spLocks noGrp="1" noChangeArrowheads="1"/>
          </p:cNvSpPr>
          <p:nvPr>
            <p:ph idx="1"/>
          </p:nvPr>
        </p:nvSpPr>
        <p:spPr/>
        <p:txBody>
          <a:bodyPr/>
          <a:lstStyle/>
          <a:p>
            <a:pPr eaLnBrk="1" hangingPunct="1">
              <a:buFont typeface="Wingdings 3" pitchFamily="18" charset="2"/>
              <a:buChar char=""/>
            </a:pPr>
            <a:endParaRPr lang="pt-PT" sz="1600" smtClean="0"/>
          </a:p>
          <a:p>
            <a:pPr algn="just" eaLnBrk="1" hangingPunct="1">
              <a:buFont typeface="Wingdings 3" pitchFamily="18" charset="2"/>
              <a:buChar char=""/>
            </a:pPr>
            <a:r>
              <a:rPr lang="pt-PT" sz="1600" smtClean="0"/>
              <a:t>Initial agility displayed by the Commission in handling the massive aid support to financial institutions in this exceptional period and trying to adopt the leadership of the process in the EU (preventing every Member State from acting for its account)</a:t>
            </a:r>
          </a:p>
          <a:p>
            <a:pPr algn="just" eaLnBrk="1" hangingPunct="1">
              <a:buFont typeface="Wingdings 3" pitchFamily="18" charset="2"/>
              <a:buChar char=""/>
            </a:pPr>
            <a:endParaRPr lang="pt-PT" sz="1600" smtClean="0"/>
          </a:p>
          <a:p>
            <a:pPr algn="just" eaLnBrk="1" hangingPunct="1">
              <a:buFont typeface="Wingdings 3" pitchFamily="18" charset="2"/>
              <a:buChar char=""/>
            </a:pPr>
            <a:r>
              <a:rPr lang="pt-PT" sz="1600" smtClean="0"/>
              <a:t>Doubts about the Commission’s view that, in case Member States present complete restructuring plans, it can proceed according to the preliminary procedure of Article 108(3) TFEU</a:t>
            </a:r>
          </a:p>
          <a:p>
            <a:pPr algn="just" eaLnBrk="1" hangingPunct="1">
              <a:buFont typeface="Wingdings 3" pitchFamily="18" charset="2"/>
              <a:buChar char=""/>
            </a:pPr>
            <a:endParaRPr lang="pt-PT" sz="1600" smtClean="0"/>
          </a:p>
          <a:p>
            <a:pPr algn="just" eaLnBrk="1" hangingPunct="1">
              <a:buFont typeface="Wingdings 3" pitchFamily="18" charset="2"/>
              <a:buChar char=""/>
            </a:pPr>
            <a:r>
              <a:rPr lang="pt-PT" sz="1600" smtClean="0"/>
              <a:t>The indispensable control ‘</a:t>
            </a:r>
            <a:r>
              <a:rPr lang="pt-PT" sz="1600" i="1" smtClean="0"/>
              <a:t>ex post</a:t>
            </a:r>
            <a:r>
              <a:rPr lang="pt-PT" sz="1600" smtClean="0"/>
              <a:t>’ of the fulfilment of the conditions under which state aids to financial institutions were authorised and the difficult and sensitive interplay that may involve between the Commission and Financial Regulators and Supervisory authorities charged with the financial supervision of these institutions (considering that even in the wake of the September 2010 reforms arising from the LAROSIÈRE Report financial supervision remains largely a task entrusted to National supervisory authorities and </a:t>
            </a:r>
            <a:r>
              <a:rPr lang="pt-PT" sz="1600" b="1" smtClean="0"/>
              <a:t>although envisaged reforms contemplate significant transfer of supervisory functions to EU level</a:t>
            </a:r>
            <a:r>
              <a:rPr lang="pt-PT" sz="1600" smtClean="0"/>
              <a:t>).</a:t>
            </a:r>
          </a:p>
        </p:txBody>
      </p:sp>
      <p:pic>
        <p:nvPicPr>
          <p:cNvPr id="43011" name="Picture 4" descr="C:\Documents and Settings\mvelosa\Ambiente de trabalho\logo_blue.jpg"/>
          <p:cNvPicPr>
            <a:picLocks noChangeAspect="1" noChangeArrowheads="1"/>
          </p:cNvPicPr>
          <p:nvPr/>
        </p:nvPicPr>
        <p:blipFill>
          <a:blip r:embed="rId2" cstate="print"/>
          <a:srcRect/>
          <a:stretch>
            <a:fillRect/>
          </a:stretch>
        </p:blipFill>
        <p:spPr bwMode="auto">
          <a:xfrm>
            <a:off x="250825" y="188913"/>
            <a:ext cx="2112963" cy="284162"/>
          </a:xfrm>
          <a:prstGeom prst="rect">
            <a:avLst/>
          </a:prstGeom>
          <a:noFill/>
          <a:ln w="9525">
            <a:noFill/>
            <a:miter lim="800000"/>
            <a:headEnd/>
            <a:tailEnd/>
          </a:ln>
        </p:spPr>
      </p:pic>
      <p:sp>
        <p:nvSpPr>
          <p:cNvPr id="5" name="CaixaDeTexto 4"/>
          <p:cNvSpPr txBox="1"/>
          <p:nvPr/>
        </p:nvSpPr>
        <p:spPr>
          <a:xfrm>
            <a:off x="250825" y="549275"/>
            <a:ext cx="4505325" cy="307975"/>
          </a:xfrm>
          <a:prstGeom prst="rect">
            <a:avLst/>
          </a:prstGeom>
          <a:noFill/>
        </p:spPr>
        <p:txBody>
          <a:bodyPr wrap="none">
            <a:spAutoFit/>
          </a:bodyPr>
          <a:lstStyle/>
          <a:p>
            <a:pPr>
              <a:defRPr/>
            </a:pPr>
            <a:r>
              <a:rPr lang="pt-PT" sz="1400" dirty="0">
                <a:solidFill>
                  <a:schemeClr val="accent6">
                    <a:lumMod val="75000"/>
                  </a:schemeClr>
                </a:solidFill>
              </a:rPr>
              <a:t>Luís Silva Morais – Professor </a:t>
            </a:r>
            <a:r>
              <a:rPr lang="pt-PT" sz="1400" dirty="0" err="1">
                <a:solidFill>
                  <a:schemeClr val="accent6">
                    <a:lumMod val="75000"/>
                  </a:schemeClr>
                </a:solidFill>
              </a:rPr>
              <a:t>of</a:t>
            </a:r>
            <a:r>
              <a:rPr lang="pt-PT" sz="1400" dirty="0">
                <a:solidFill>
                  <a:schemeClr val="accent6">
                    <a:lumMod val="75000"/>
                  </a:schemeClr>
                </a:solidFill>
              </a:rPr>
              <a:t> </a:t>
            </a:r>
            <a:r>
              <a:rPr lang="pt-PT" sz="1400" dirty="0" err="1">
                <a:solidFill>
                  <a:schemeClr val="accent6">
                    <a:lumMod val="75000"/>
                  </a:schemeClr>
                </a:solidFill>
              </a:rPr>
              <a:t>Lisbon</a:t>
            </a:r>
            <a:r>
              <a:rPr lang="pt-PT" sz="1400" dirty="0">
                <a:solidFill>
                  <a:schemeClr val="accent6">
                    <a:lumMod val="75000"/>
                  </a:schemeClr>
                </a:solidFill>
              </a:rPr>
              <a:t> Law </a:t>
            </a:r>
            <a:r>
              <a:rPr lang="pt-PT" sz="1400" dirty="0" err="1">
                <a:solidFill>
                  <a:schemeClr val="accent6">
                    <a:lumMod val="75000"/>
                  </a:schemeClr>
                </a:solidFill>
              </a:rPr>
              <a:t>University</a:t>
            </a:r>
            <a:endParaRPr lang="pt-PT" sz="1400" dirty="0">
              <a:solidFill>
                <a:schemeClr val="accent6">
                  <a:lumMod val="75000"/>
                </a:schemeClr>
              </a:solidFill>
            </a:endParaRP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Rectangle 2"/>
          <p:cNvSpPr>
            <a:spLocks noGrp="1"/>
          </p:cNvSpPr>
          <p:nvPr>
            <p:ph type="title"/>
          </p:nvPr>
        </p:nvSpPr>
        <p:spPr/>
        <p:txBody>
          <a:bodyPr/>
          <a:lstStyle/>
          <a:p>
            <a:pPr algn="ctr" eaLnBrk="1" hangingPunct="1"/>
            <a:r>
              <a:rPr lang="pt-PT" sz="2000" smtClean="0"/>
              <a:t>7 - The exceptional context for state aid policy and control in the financial sector – 2008-2012 – </a:t>
            </a:r>
            <a:r>
              <a:rPr lang="pt-PT" sz="2000" b="1" smtClean="0"/>
              <a:t>overall view -2</a:t>
            </a:r>
          </a:p>
        </p:txBody>
      </p:sp>
      <p:sp>
        <p:nvSpPr>
          <p:cNvPr id="44034" name="Rectangle 3"/>
          <p:cNvSpPr>
            <a:spLocks noGrp="1"/>
          </p:cNvSpPr>
          <p:nvPr>
            <p:ph type="body" idx="1"/>
          </p:nvPr>
        </p:nvSpPr>
        <p:spPr/>
        <p:txBody>
          <a:bodyPr/>
          <a:lstStyle/>
          <a:p>
            <a:pPr algn="just" eaLnBrk="1" hangingPunct="1">
              <a:lnSpc>
                <a:spcPct val="80000"/>
              </a:lnSpc>
            </a:pPr>
            <a:r>
              <a:rPr lang="en-GB" sz="2000" b="1" smtClean="0"/>
              <a:t>Reform </a:t>
            </a:r>
            <a:r>
              <a:rPr lang="en-GB" sz="2000" smtClean="0"/>
              <a:t>on the basis of conclusions of the Euro Area Summit of 29 June 2012, later endorsed by the European Council. In this statement, a further activation of Article 127 (6) TFEU was announced, </a:t>
            </a:r>
            <a:r>
              <a:rPr lang="en-GB" sz="2000" b="1" smtClean="0"/>
              <a:t>providing the ECB with operational functions in the area of micro-prudential supervision</a:t>
            </a:r>
            <a:r>
              <a:rPr lang="en-GB" sz="2000" smtClean="0"/>
              <a:t>, i. e. extending beyond its close involvement in systemic, or macro-prudential, supervision (on the basis of such Article 127(6)). In its conclusions, the Euro Area Summit acknowledged the vicious circle between sovereigns and banks: “</a:t>
            </a:r>
            <a:r>
              <a:rPr lang="en-GB" sz="2000" b="1" i="1" smtClean="0"/>
              <a:t>We affirm that it is imperative to break the vicious circle between banks and sovereigns</a:t>
            </a:r>
            <a:r>
              <a:rPr lang="en-GB" sz="2000" i="1" smtClean="0"/>
              <a:t>. The Commission will present </a:t>
            </a:r>
            <a:r>
              <a:rPr lang="en-GB" sz="2000" b="1" i="1" smtClean="0"/>
              <a:t>Proposals on the basis of Article 127(6) for a single supervisory mechanism shortly.</a:t>
            </a:r>
            <a:r>
              <a:rPr lang="en-GB" sz="2000" i="1" smtClean="0"/>
              <a:t> We ask the Council to consider these Proposals as a matter of urgency by the end of 2012. When an effective single supervisory mechanism is established, involving the ECB, for banks in the euro area the ESM could, following a regular decision, have the possibility to recapitalize banks directly</a:t>
            </a:r>
            <a:r>
              <a:rPr lang="en-GB" sz="2000" smtClean="0"/>
              <a:t>.” The European Council welcomed this statement. </a:t>
            </a:r>
            <a:endParaRPr lang="pt-PT" sz="2000" smtClean="0"/>
          </a:p>
        </p:txBody>
      </p:sp>
      <p:pic>
        <p:nvPicPr>
          <p:cNvPr id="44035" name="Picture 4" descr="C:\Documents and Settings\mvelosa\Ambiente de trabalho\logo_blue.jpg"/>
          <p:cNvPicPr>
            <a:picLocks noChangeAspect="1" noChangeArrowheads="1"/>
          </p:cNvPicPr>
          <p:nvPr/>
        </p:nvPicPr>
        <p:blipFill>
          <a:blip r:embed="rId2" cstate="print"/>
          <a:srcRect/>
          <a:stretch>
            <a:fillRect/>
          </a:stretch>
        </p:blipFill>
        <p:spPr bwMode="auto">
          <a:xfrm>
            <a:off x="323850" y="260350"/>
            <a:ext cx="2112963" cy="284163"/>
          </a:xfrm>
          <a:prstGeom prst="rect">
            <a:avLst/>
          </a:prstGeom>
          <a:noFill/>
          <a:ln w="9525">
            <a:noFill/>
            <a:miter lim="800000"/>
            <a:headEnd/>
            <a:tailEnd/>
          </a:ln>
        </p:spPr>
      </p:pic>
      <p:sp>
        <p:nvSpPr>
          <p:cNvPr id="6" name="CaixaDeTexto 5"/>
          <p:cNvSpPr txBox="1"/>
          <p:nvPr/>
        </p:nvSpPr>
        <p:spPr>
          <a:xfrm>
            <a:off x="250825" y="549275"/>
            <a:ext cx="4505325" cy="307975"/>
          </a:xfrm>
          <a:prstGeom prst="rect">
            <a:avLst/>
          </a:prstGeom>
          <a:noFill/>
        </p:spPr>
        <p:txBody>
          <a:bodyPr wrap="none">
            <a:spAutoFit/>
          </a:bodyPr>
          <a:lstStyle/>
          <a:p>
            <a:pPr>
              <a:defRPr/>
            </a:pPr>
            <a:r>
              <a:rPr lang="pt-PT" sz="1400" dirty="0">
                <a:solidFill>
                  <a:schemeClr val="accent6">
                    <a:lumMod val="75000"/>
                  </a:schemeClr>
                </a:solidFill>
              </a:rPr>
              <a:t>Luís Silva Morais – Professor </a:t>
            </a:r>
            <a:r>
              <a:rPr lang="pt-PT" sz="1400" dirty="0" err="1">
                <a:solidFill>
                  <a:schemeClr val="accent6">
                    <a:lumMod val="75000"/>
                  </a:schemeClr>
                </a:solidFill>
              </a:rPr>
              <a:t>of</a:t>
            </a:r>
            <a:r>
              <a:rPr lang="pt-PT" sz="1400" dirty="0">
                <a:solidFill>
                  <a:schemeClr val="accent6">
                    <a:lumMod val="75000"/>
                  </a:schemeClr>
                </a:solidFill>
              </a:rPr>
              <a:t> </a:t>
            </a:r>
            <a:r>
              <a:rPr lang="pt-PT" sz="1400" dirty="0" err="1">
                <a:solidFill>
                  <a:schemeClr val="accent6">
                    <a:lumMod val="75000"/>
                  </a:schemeClr>
                </a:solidFill>
              </a:rPr>
              <a:t>Lisbon</a:t>
            </a:r>
            <a:r>
              <a:rPr lang="pt-PT" sz="1400" dirty="0">
                <a:solidFill>
                  <a:schemeClr val="accent6">
                    <a:lumMod val="75000"/>
                  </a:schemeClr>
                </a:solidFill>
              </a:rPr>
              <a:t> Law </a:t>
            </a:r>
            <a:r>
              <a:rPr lang="pt-PT" sz="1400" dirty="0" err="1">
                <a:solidFill>
                  <a:schemeClr val="accent6">
                    <a:lumMod val="75000"/>
                  </a:schemeClr>
                </a:solidFill>
              </a:rPr>
              <a:t>University</a:t>
            </a:r>
            <a:endParaRPr lang="pt-PT" sz="1400" dirty="0">
              <a:solidFill>
                <a:schemeClr val="accent6">
                  <a:lumMod val="75000"/>
                </a:schemeClr>
              </a:solidFill>
            </a:endParaRP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Rectangle 2"/>
          <p:cNvSpPr>
            <a:spLocks noGrp="1"/>
          </p:cNvSpPr>
          <p:nvPr>
            <p:ph type="title"/>
          </p:nvPr>
        </p:nvSpPr>
        <p:spPr/>
        <p:txBody>
          <a:bodyPr/>
          <a:lstStyle/>
          <a:p>
            <a:pPr algn="ctr" eaLnBrk="1" hangingPunct="1"/>
            <a:r>
              <a:rPr lang="pt-PT" sz="2000" smtClean="0"/>
              <a:t>7 - The exceptional context for state aid policy and control in the financial sector – 2008-2012 – </a:t>
            </a:r>
            <a:r>
              <a:rPr lang="pt-PT" sz="2000" b="1" smtClean="0"/>
              <a:t>overall view -3</a:t>
            </a:r>
          </a:p>
        </p:txBody>
      </p:sp>
      <p:sp>
        <p:nvSpPr>
          <p:cNvPr id="45058" name="Rectangle 3"/>
          <p:cNvSpPr>
            <a:spLocks noGrp="1"/>
          </p:cNvSpPr>
          <p:nvPr>
            <p:ph type="body" idx="1"/>
          </p:nvPr>
        </p:nvSpPr>
        <p:spPr/>
        <p:txBody>
          <a:bodyPr/>
          <a:lstStyle/>
          <a:p>
            <a:pPr algn="just" eaLnBrk="1" hangingPunct="1"/>
            <a:r>
              <a:rPr lang="pt-PT" sz="2000" dirty="0" smtClean="0"/>
              <a:t>But,</a:t>
            </a:r>
            <a:r>
              <a:rPr lang="pt-PT" sz="2000" b="1" dirty="0" smtClean="0"/>
              <a:t> </a:t>
            </a:r>
            <a:r>
              <a:rPr lang="en-GB" sz="2000" b="1" dirty="0" smtClean="0"/>
              <a:t>Reform providing ECB with new supervisory powers </a:t>
            </a:r>
            <a:r>
              <a:rPr lang="en-GB" sz="2000" dirty="0" smtClean="0"/>
              <a:t>– </a:t>
            </a:r>
            <a:r>
              <a:rPr lang="en-GB" sz="2000" i="1" dirty="0" smtClean="0"/>
              <a:t>in effect started some weeks ago, in December 2012, albeit in a very incomplete manner </a:t>
            </a:r>
            <a:r>
              <a:rPr lang="en-GB" sz="2000" dirty="0" smtClean="0"/>
              <a:t>- </a:t>
            </a:r>
            <a:r>
              <a:rPr lang="en-GB" sz="2000" b="1" dirty="0" smtClean="0"/>
              <a:t>will take time and subject to considerable uncertainties and hurdles.</a:t>
            </a:r>
          </a:p>
          <a:p>
            <a:pPr algn="just" eaLnBrk="1" hangingPunct="1">
              <a:buFont typeface="Georgia" pitchFamily="18" charset="0"/>
              <a:buNone/>
            </a:pPr>
            <a:endParaRPr lang="en-GB" sz="2000" dirty="0" smtClean="0"/>
          </a:p>
          <a:p>
            <a:pPr algn="just" eaLnBrk="1" hangingPunct="1"/>
            <a:r>
              <a:rPr lang="en-GB" sz="2000" dirty="0" smtClean="0"/>
              <a:t>Nevertheless, given the </a:t>
            </a:r>
            <a:r>
              <a:rPr lang="en-GB" sz="2000" i="1" dirty="0" smtClean="0"/>
              <a:t>vicious circle between banking and sovereign debt crisis </a:t>
            </a:r>
            <a:r>
              <a:rPr lang="en-GB" sz="2000" dirty="0" smtClean="0"/>
              <a:t>(now explicitly acknowledged) the </a:t>
            </a:r>
            <a:r>
              <a:rPr lang="en-GB" sz="2000" b="1" dirty="0" smtClean="0"/>
              <a:t>EXIT ROAD from the exceptional – ‘temporary’ – framework of state aid for banks</a:t>
            </a:r>
            <a:r>
              <a:rPr lang="en-GB" sz="2000" dirty="0" smtClean="0"/>
              <a:t> will largely depend on the building of the so called ‘Banking Union’ in connection with new structural measures to solve the sovereign debt crisis in the </a:t>
            </a:r>
            <a:r>
              <a:rPr lang="en-GB" sz="2000" dirty="0" err="1" smtClean="0"/>
              <a:t>EuroZone</a:t>
            </a:r>
            <a:r>
              <a:rPr lang="en-GB" sz="2000" dirty="0" smtClean="0"/>
              <a:t> – in short, </a:t>
            </a:r>
            <a:r>
              <a:rPr lang="en-GB" sz="2000" b="1" dirty="0" smtClean="0"/>
              <a:t>key developments of competition policy now depending on further inputs on EU integration</a:t>
            </a:r>
            <a:endParaRPr lang="pt-PT" sz="2000" b="1" dirty="0" smtClean="0"/>
          </a:p>
          <a:p>
            <a:pPr algn="just" eaLnBrk="1" hangingPunct="1">
              <a:buFont typeface="Georgia" pitchFamily="18" charset="0"/>
              <a:buNone/>
            </a:pPr>
            <a:endParaRPr lang="pt-PT" sz="2000" b="1" dirty="0" smtClean="0"/>
          </a:p>
        </p:txBody>
      </p:sp>
      <p:pic>
        <p:nvPicPr>
          <p:cNvPr id="45059" name="Picture 4" descr="C:\Documents and Settings\mvelosa\Ambiente de trabalho\logo_blue.jpg"/>
          <p:cNvPicPr>
            <a:picLocks noChangeAspect="1" noChangeArrowheads="1"/>
          </p:cNvPicPr>
          <p:nvPr/>
        </p:nvPicPr>
        <p:blipFill>
          <a:blip r:embed="rId2" cstate="print"/>
          <a:srcRect/>
          <a:stretch>
            <a:fillRect/>
          </a:stretch>
        </p:blipFill>
        <p:spPr bwMode="auto">
          <a:xfrm>
            <a:off x="323850" y="260350"/>
            <a:ext cx="2112963" cy="284163"/>
          </a:xfrm>
          <a:prstGeom prst="rect">
            <a:avLst/>
          </a:prstGeom>
          <a:noFill/>
          <a:ln w="9525">
            <a:noFill/>
            <a:miter lim="800000"/>
            <a:headEnd/>
            <a:tailEnd/>
          </a:ln>
        </p:spPr>
      </p:pic>
      <p:sp>
        <p:nvSpPr>
          <p:cNvPr id="5" name="CaixaDeTexto 4"/>
          <p:cNvSpPr txBox="1"/>
          <p:nvPr/>
        </p:nvSpPr>
        <p:spPr>
          <a:xfrm>
            <a:off x="250825" y="549275"/>
            <a:ext cx="4505325" cy="307975"/>
          </a:xfrm>
          <a:prstGeom prst="rect">
            <a:avLst/>
          </a:prstGeom>
          <a:noFill/>
        </p:spPr>
        <p:txBody>
          <a:bodyPr wrap="none">
            <a:spAutoFit/>
          </a:bodyPr>
          <a:lstStyle/>
          <a:p>
            <a:pPr>
              <a:defRPr/>
            </a:pPr>
            <a:r>
              <a:rPr lang="pt-PT" sz="1400" dirty="0">
                <a:solidFill>
                  <a:schemeClr val="accent6">
                    <a:lumMod val="75000"/>
                  </a:schemeClr>
                </a:solidFill>
              </a:rPr>
              <a:t>Luís Silva Morais – Professor </a:t>
            </a:r>
            <a:r>
              <a:rPr lang="pt-PT" sz="1400" dirty="0" err="1">
                <a:solidFill>
                  <a:schemeClr val="accent6">
                    <a:lumMod val="75000"/>
                  </a:schemeClr>
                </a:solidFill>
              </a:rPr>
              <a:t>of</a:t>
            </a:r>
            <a:r>
              <a:rPr lang="pt-PT" sz="1400" dirty="0">
                <a:solidFill>
                  <a:schemeClr val="accent6">
                    <a:lumMod val="75000"/>
                  </a:schemeClr>
                </a:solidFill>
              </a:rPr>
              <a:t> </a:t>
            </a:r>
            <a:r>
              <a:rPr lang="pt-PT" sz="1400" dirty="0" err="1">
                <a:solidFill>
                  <a:schemeClr val="accent6">
                    <a:lumMod val="75000"/>
                  </a:schemeClr>
                </a:solidFill>
              </a:rPr>
              <a:t>Lisbon</a:t>
            </a:r>
            <a:r>
              <a:rPr lang="pt-PT" sz="1400" dirty="0">
                <a:solidFill>
                  <a:schemeClr val="accent6">
                    <a:lumMod val="75000"/>
                  </a:schemeClr>
                </a:solidFill>
              </a:rPr>
              <a:t> Law </a:t>
            </a:r>
            <a:r>
              <a:rPr lang="pt-PT" sz="1400" dirty="0" err="1">
                <a:solidFill>
                  <a:schemeClr val="accent6">
                    <a:lumMod val="75000"/>
                  </a:schemeClr>
                </a:solidFill>
              </a:rPr>
              <a:t>University</a:t>
            </a:r>
            <a:endParaRPr lang="pt-PT" sz="1400" dirty="0">
              <a:solidFill>
                <a:schemeClr val="accent6">
                  <a:lumMod val="75000"/>
                </a:schemeClr>
              </a:solidFill>
            </a:endParaRP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Rectangle 2"/>
          <p:cNvSpPr>
            <a:spLocks noGrp="1"/>
          </p:cNvSpPr>
          <p:nvPr>
            <p:ph type="title"/>
          </p:nvPr>
        </p:nvSpPr>
        <p:spPr/>
        <p:txBody>
          <a:bodyPr/>
          <a:lstStyle/>
          <a:p>
            <a:pPr algn="ctr" eaLnBrk="1" hangingPunct="1"/>
            <a:r>
              <a:rPr lang="pt-PT" sz="2000" b="1" smtClean="0"/>
              <a:t>8 - Developments in the context of the economic crisis in the field of merger control – succint reference</a:t>
            </a:r>
          </a:p>
        </p:txBody>
      </p:sp>
      <p:sp>
        <p:nvSpPr>
          <p:cNvPr id="46082" name="Rectangle 3"/>
          <p:cNvSpPr>
            <a:spLocks noGrp="1"/>
          </p:cNvSpPr>
          <p:nvPr>
            <p:ph type="body" idx="1"/>
          </p:nvPr>
        </p:nvSpPr>
        <p:spPr/>
        <p:txBody>
          <a:bodyPr/>
          <a:lstStyle/>
          <a:p>
            <a:pPr algn="just" eaLnBrk="1" hangingPunct="1"/>
            <a:r>
              <a:rPr lang="pt-PT" sz="2000" smtClean="0"/>
              <a:t>(A) Economic crisis has potentially significant implications in the merger policy field, </a:t>
            </a:r>
            <a:r>
              <a:rPr lang="pt-PT" sz="2000" i="1" smtClean="0"/>
              <a:t>although the first apparent signs of relaxation of merger control particularly as regards transactions in the banking sector were not confirmed </a:t>
            </a:r>
            <a:r>
              <a:rPr lang="pt-PT" sz="2000" smtClean="0"/>
              <a:t>(e.g. cases mainly at national level in the EU in which public interest considerations related with stability of financial system were brough forward – ex -Lloyds TSB/HBOS merger in the UK - or rather lax reviews of certain horizontal mergers between financial institutions in the US – ex – JPMorgan Chase/Washington Mutual). On the contrary, I believe that systemic problems identified in the financial sector should lead to a more rigorous scrutiny of certain mergers in this field – but that has to do with a new interplay between competition authorities and financial regulators and supervisors to be focused in out final considerations.</a:t>
            </a:r>
          </a:p>
        </p:txBody>
      </p:sp>
      <p:pic>
        <p:nvPicPr>
          <p:cNvPr id="46083" name="Picture 4" descr="C:\Documents and Settings\mvelosa\Ambiente de trabalho\logo_blue.jpg"/>
          <p:cNvPicPr>
            <a:picLocks noChangeAspect="1" noChangeArrowheads="1"/>
          </p:cNvPicPr>
          <p:nvPr/>
        </p:nvPicPr>
        <p:blipFill>
          <a:blip r:embed="rId2" cstate="print"/>
          <a:srcRect/>
          <a:stretch>
            <a:fillRect/>
          </a:stretch>
        </p:blipFill>
        <p:spPr bwMode="auto">
          <a:xfrm>
            <a:off x="323850" y="260350"/>
            <a:ext cx="2112963" cy="284163"/>
          </a:xfrm>
          <a:prstGeom prst="rect">
            <a:avLst/>
          </a:prstGeom>
          <a:noFill/>
          <a:ln w="9525">
            <a:noFill/>
            <a:miter lim="800000"/>
            <a:headEnd/>
            <a:tailEnd/>
          </a:ln>
        </p:spPr>
      </p:pic>
      <p:sp>
        <p:nvSpPr>
          <p:cNvPr id="5" name="CaixaDeTexto 4"/>
          <p:cNvSpPr txBox="1"/>
          <p:nvPr/>
        </p:nvSpPr>
        <p:spPr>
          <a:xfrm>
            <a:off x="250825" y="549275"/>
            <a:ext cx="4505325" cy="307975"/>
          </a:xfrm>
          <a:prstGeom prst="rect">
            <a:avLst/>
          </a:prstGeom>
          <a:noFill/>
        </p:spPr>
        <p:txBody>
          <a:bodyPr wrap="none">
            <a:spAutoFit/>
          </a:bodyPr>
          <a:lstStyle/>
          <a:p>
            <a:pPr>
              <a:defRPr/>
            </a:pPr>
            <a:r>
              <a:rPr lang="pt-PT" sz="1400" dirty="0">
                <a:solidFill>
                  <a:schemeClr val="accent6">
                    <a:lumMod val="75000"/>
                  </a:schemeClr>
                </a:solidFill>
              </a:rPr>
              <a:t>Luís Silva Morais – Professor </a:t>
            </a:r>
            <a:r>
              <a:rPr lang="pt-PT" sz="1400" dirty="0" err="1">
                <a:solidFill>
                  <a:schemeClr val="accent6">
                    <a:lumMod val="75000"/>
                  </a:schemeClr>
                </a:solidFill>
              </a:rPr>
              <a:t>of</a:t>
            </a:r>
            <a:r>
              <a:rPr lang="pt-PT" sz="1400" dirty="0">
                <a:solidFill>
                  <a:schemeClr val="accent6">
                    <a:lumMod val="75000"/>
                  </a:schemeClr>
                </a:solidFill>
              </a:rPr>
              <a:t> </a:t>
            </a:r>
            <a:r>
              <a:rPr lang="pt-PT" sz="1400" dirty="0" err="1">
                <a:solidFill>
                  <a:schemeClr val="accent6">
                    <a:lumMod val="75000"/>
                  </a:schemeClr>
                </a:solidFill>
              </a:rPr>
              <a:t>Lisbon</a:t>
            </a:r>
            <a:r>
              <a:rPr lang="pt-PT" sz="1400" dirty="0">
                <a:solidFill>
                  <a:schemeClr val="accent6">
                    <a:lumMod val="75000"/>
                  </a:schemeClr>
                </a:solidFill>
              </a:rPr>
              <a:t> Law </a:t>
            </a:r>
            <a:r>
              <a:rPr lang="pt-PT" sz="1400" dirty="0" err="1">
                <a:solidFill>
                  <a:schemeClr val="accent6">
                    <a:lumMod val="75000"/>
                  </a:schemeClr>
                </a:solidFill>
              </a:rPr>
              <a:t>University</a:t>
            </a:r>
            <a:endParaRPr lang="pt-PT" sz="1400" dirty="0">
              <a:solidFill>
                <a:schemeClr val="accent6">
                  <a:lumMod val="75000"/>
                </a:schemeClr>
              </a:solidFill>
            </a:endParaRP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Título 1"/>
          <p:cNvSpPr>
            <a:spLocks noGrp="1"/>
          </p:cNvSpPr>
          <p:nvPr>
            <p:ph type="title"/>
          </p:nvPr>
        </p:nvSpPr>
        <p:spPr/>
        <p:txBody>
          <a:bodyPr/>
          <a:lstStyle/>
          <a:p>
            <a:pPr algn="ctr"/>
            <a:r>
              <a:rPr lang="pt-PT" sz="2000" b="1" smtClean="0"/>
              <a:t>8 - Developments in the context of the economic crisis in the field of merger control – succint reference - cont</a:t>
            </a:r>
            <a:endParaRPr lang="pt-PT" sz="2000" smtClean="0"/>
          </a:p>
        </p:txBody>
      </p:sp>
      <p:sp>
        <p:nvSpPr>
          <p:cNvPr id="47106" name="Marcador de Posição de Conteúdo 2"/>
          <p:cNvSpPr>
            <a:spLocks noGrp="1"/>
          </p:cNvSpPr>
          <p:nvPr>
            <p:ph idx="1"/>
          </p:nvPr>
        </p:nvSpPr>
        <p:spPr/>
        <p:txBody>
          <a:bodyPr/>
          <a:lstStyle/>
          <a:p>
            <a:pPr algn="just"/>
            <a:r>
              <a:rPr lang="pt-PT" sz="2000" smtClean="0"/>
              <a:t>(B) Failing firm defence in merger transactions which has been rarely invoked in the past is bound to be considered in more cases in the context of the crisis. The fundamental parameters and standards of proof of this failing firm defence should be finetuned (something that has been emphasized at the level of OECD), maintaining fundamentally the same legal test applied and resisting the temptation of creating special rules or criteria for financial distress arising during the crisis – conversely that does not imply necessarily the application of a somehow stricter test “</a:t>
            </a:r>
            <a:r>
              <a:rPr lang="pt-PT" sz="2000" i="1" smtClean="0"/>
              <a:t>especially in a downturn</a:t>
            </a:r>
            <a:r>
              <a:rPr lang="pt-PT" sz="2000" smtClean="0"/>
              <a:t>” (as suggested, e.g., by JOHN FINGLETON). What is ultimately important is to avoid any kind of overlap between the </a:t>
            </a:r>
            <a:r>
              <a:rPr lang="pt-PT" sz="2000" b="1" smtClean="0"/>
              <a:t>failing firm defence </a:t>
            </a:r>
            <a:r>
              <a:rPr lang="pt-PT" sz="2000" smtClean="0"/>
              <a:t>and the so called </a:t>
            </a:r>
            <a:r>
              <a:rPr lang="pt-PT" sz="2000" b="1" smtClean="0"/>
              <a:t>‘flailing firm’ defence</a:t>
            </a:r>
            <a:r>
              <a:rPr lang="pt-PT" sz="2000" smtClean="0"/>
              <a:t>, where parties may attempt to justify the merger is pro-competitive because </a:t>
            </a:r>
            <a:r>
              <a:rPr lang="pt-PT" sz="2000" i="1" smtClean="0"/>
              <a:t>the acquired firm is financially weak</a:t>
            </a:r>
          </a:p>
        </p:txBody>
      </p:sp>
      <p:pic>
        <p:nvPicPr>
          <p:cNvPr id="47107" name="Picture 4" descr="C:\Documents and Settings\mvelosa\Ambiente de trabalho\logo_blue.jpg"/>
          <p:cNvPicPr>
            <a:picLocks noChangeAspect="1" noChangeArrowheads="1"/>
          </p:cNvPicPr>
          <p:nvPr/>
        </p:nvPicPr>
        <p:blipFill>
          <a:blip r:embed="rId2" cstate="print"/>
          <a:srcRect/>
          <a:stretch>
            <a:fillRect/>
          </a:stretch>
        </p:blipFill>
        <p:spPr bwMode="auto">
          <a:xfrm>
            <a:off x="323850" y="336550"/>
            <a:ext cx="2112963" cy="284163"/>
          </a:xfrm>
          <a:prstGeom prst="rect">
            <a:avLst/>
          </a:prstGeom>
          <a:noFill/>
          <a:ln w="9525">
            <a:noFill/>
            <a:miter lim="800000"/>
            <a:headEnd/>
            <a:tailEnd/>
          </a:ln>
        </p:spPr>
      </p:pic>
      <p:sp>
        <p:nvSpPr>
          <p:cNvPr id="5" name="CaixaDeTexto 4"/>
          <p:cNvSpPr txBox="1"/>
          <p:nvPr/>
        </p:nvSpPr>
        <p:spPr>
          <a:xfrm>
            <a:off x="250825" y="549275"/>
            <a:ext cx="4505325" cy="307975"/>
          </a:xfrm>
          <a:prstGeom prst="rect">
            <a:avLst/>
          </a:prstGeom>
          <a:noFill/>
        </p:spPr>
        <p:txBody>
          <a:bodyPr wrap="none">
            <a:spAutoFit/>
          </a:bodyPr>
          <a:lstStyle/>
          <a:p>
            <a:pPr>
              <a:defRPr/>
            </a:pPr>
            <a:r>
              <a:rPr lang="pt-PT" sz="1400" dirty="0">
                <a:solidFill>
                  <a:schemeClr val="accent6">
                    <a:lumMod val="75000"/>
                  </a:schemeClr>
                </a:solidFill>
              </a:rPr>
              <a:t>Luís Silva Morais – Professor </a:t>
            </a:r>
            <a:r>
              <a:rPr lang="pt-PT" sz="1400" dirty="0" err="1">
                <a:solidFill>
                  <a:schemeClr val="accent6">
                    <a:lumMod val="75000"/>
                  </a:schemeClr>
                </a:solidFill>
              </a:rPr>
              <a:t>of</a:t>
            </a:r>
            <a:r>
              <a:rPr lang="pt-PT" sz="1400" dirty="0">
                <a:solidFill>
                  <a:schemeClr val="accent6">
                    <a:lumMod val="75000"/>
                  </a:schemeClr>
                </a:solidFill>
              </a:rPr>
              <a:t> </a:t>
            </a:r>
            <a:r>
              <a:rPr lang="pt-PT" sz="1400" dirty="0" err="1">
                <a:solidFill>
                  <a:schemeClr val="accent6">
                    <a:lumMod val="75000"/>
                  </a:schemeClr>
                </a:solidFill>
              </a:rPr>
              <a:t>Lisbon</a:t>
            </a:r>
            <a:r>
              <a:rPr lang="pt-PT" sz="1400" dirty="0">
                <a:solidFill>
                  <a:schemeClr val="accent6">
                    <a:lumMod val="75000"/>
                  </a:schemeClr>
                </a:solidFill>
              </a:rPr>
              <a:t> Law </a:t>
            </a:r>
            <a:r>
              <a:rPr lang="pt-PT" sz="1400" dirty="0" err="1">
                <a:solidFill>
                  <a:schemeClr val="accent6">
                    <a:lumMod val="75000"/>
                  </a:schemeClr>
                </a:solidFill>
              </a:rPr>
              <a:t>University</a:t>
            </a:r>
            <a:endParaRPr lang="pt-PT" sz="1400" dirty="0">
              <a:solidFill>
                <a:schemeClr val="accent6">
                  <a:lumMod val="75000"/>
                </a:schemeClr>
              </a:solidFill>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Título 1"/>
          <p:cNvSpPr>
            <a:spLocks noGrp="1"/>
          </p:cNvSpPr>
          <p:nvPr>
            <p:ph type="title"/>
          </p:nvPr>
        </p:nvSpPr>
        <p:spPr/>
        <p:txBody>
          <a:bodyPr/>
          <a:lstStyle/>
          <a:p>
            <a:pPr algn="ctr"/>
            <a:r>
              <a:rPr lang="pt-PT" sz="2000" b="1" smtClean="0"/>
              <a:t>8 - Developments in the context of the economic crisis in the field of merger control – succint reference - cont</a:t>
            </a:r>
            <a:endParaRPr lang="pt-PT" sz="2000" smtClean="0"/>
          </a:p>
        </p:txBody>
      </p:sp>
      <p:sp>
        <p:nvSpPr>
          <p:cNvPr id="48130" name="Marcador de Posição de Conteúdo 2"/>
          <p:cNvSpPr>
            <a:spLocks noGrp="1"/>
          </p:cNvSpPr>
          <p:nvPr>
            <p:ph idx="1"/>
          </p:nvPr>
        </p:nvSpPr>
        <p:spPr/>
        <p:txBody>
          <a:bodyPr/>
          <a:lstStyle/>
          <a:p>
            <a:pPr algn="just"/>
            <a:r>
              <a:rPr lang="pt-PT" sz="2000" smtClean="0"/>
              <a:t>(C) Finally, conditions of the financial crisis will render more difficult in multiple cases the adoption of structural conditions envisaged to authorize mergers with anticompetitive effects (difficulties to find in a timely manner buyers to certain assets). The adoption of behavioural conditions should be considered as an alternative only in an extremely careful manner. Competition authorities should resist the temptation of excessively creative solutions or excessive ‘market engineering’ involving their lasting intervention and </a:t>
            </a:r>
            <a:r>
              <a:rPr lang="pt-PT" sz="2000" i="1" smtClean="0"/>
              <a:t>ex post </a:t>
            </a:r>
            <a:r>
              <a:rPr lang="pt-PT" sz="2000" smtClean="0"/>
              <a:t>monitoring of merged entities, e.g. through combinations of behavioural remedies with structural conditions made possible through an appreciable extension of deadlines to divest assets, which carries with it considerable risks.</a:t>
            </a:r>
          </a:p>
        </p:txBody>
      </p:sp>
      <p:pic>
        <p:nvPicPr>
          <p:cNvPr id="48131" name="Picture 4" descr="C:\Documents and Settings\mvelosa\Ambiente de trabalho\logo_blue.jpg"/>
          <p:cNvPicPr>
            <a:picLocks noChangeAspect="1" noChangeArrowheads="1"/>
          </p:cNvPicPr>
          <p:nvPr/>
        </p:nvPicPr>
        <p:blipFill>
          <a:blip r:embed="rId2" cstate="print"/>
          <a:srcRect/>
          <a:stretch>
            <a:fillRect/>
          </a:stretch>
        </p:blipFill>
        <p:spPr bwMode="auto">
          <a:xfrm>
            <a:off x="323850" y="260350"/>
            <a:ext cx="2112963" cy="284163"/>
          </a:xfrm>
          <a:prstGeom prst="rect">
            <a:avLst/>
          </a:prstGeom>
          <a:noFill/>
          <a:ln w="9525">
            <a:noFill/>
            <a:miter lim="800000"/>
            <a:headEnd/>
            <a:tailEnd/>
          </a:ln>
        </p:spPr>
      </p:pic>
      <p:sp>
        <p:nvSpPr>
          <p:cNvPr id="5" name="CaixaDeTexto 4"/>
          <p:cNvSpPr txBox="1"/>
          <p:nvPr/>
        </p:nvSpPr>
        <p:spPr>
          <a:xfrm>
            <a:off x="250825" y="549275"/>
            <a:ext cx="4505325" cy="307975"/>
          </a:xfrm>
          <a:prstGeom prst="rect">
            <a:avLst/>
          </a:prstGeom>
          <a:noFill/>
        </p:spPr>
        <p:txBody>
          <a:bodyPr wrap="none">
            <a:spAutoFit/>
          </a:bodyPr>
          <a:lstStyle/>
          <a:p>
            <a:pPr>
              <a:defRPr/>
            </a:pPr>
            <a:r>
              <a:rPr lang="pt-PT" sz="1400" dirty="0">
                <a:solidFill>
                  <a:schemeClr val="accent6">
                    <a:lumMod val="75000"/>
                  </a:schemeClr>
                </a:solidFill>
              </a:rPr>
              <a:t>Luís Silva Morais – Professor </a:t>
            </a:r>
            <a:r>
              <a:rPr lang="pt-PT" sz="1400" dirty="0" err="1">
                <a:solidFill>
                  <a:schemeClr val="accent6">
                    <a:lumMod val="75000"/>
                  </a:schemeClr>
                </a:solidFill>
              </a:rPr>
              <a:t>of</a:t>
            </a:r>
            <a:r>
              <a:rPr lang="pt-PT" sz="1400" dirty="0">
                <a:solidFill>
                  <a:schemeClr val="accent6">
                    <a:lumMod val="75000"/>
                  </a:schemeClr>
                </a:solidFill>
              </a:rPr>
              <a:t> </a:t>
            </a:r>
            <a:r>
              <a:rPr lang="pt-PT" sz="1400" dirty="0" err="1">
                <a:solidFill>
                  <a:schemeClr val="accent6">
                    <a:lumMod val="75000"/>
                  </a:schemeClr>
                </a:solidFill>
              </a:rPr>
              <a:t>Lisbon</a:t>
            </a:r>
            <a:r>
              <a:rPr lang="pt-PT" sz="1400" dirty="0">
                <a:solidFill>
                  <a:schemeClr val="accent6">
                    <a:lumMod val="75000"/>
                  </a:schemeClr>
                </a:solidFill>
              </a:rPr>
              <a:t> Law </a:t>
            </a:r>
            <a:r>
              <a:rPr lang="pt-PT" sz="1400" dirty="0" err="1">
                <a:solidFill>
                  <a:schemeClr val="accent6">
                    <a:lumMod val="75000"/>
                  </a:schemeClr>
                </a:solidFill>
              </a:rPr>
              <a:t>University</a:t>
            </a:r>
            <a:endParaRPr lang="pt-PT" sz="1400" dirty="0">
              <a:solidFill>
                <a:schemeClr val="accent6">
                  <a:lumMod val="75000"/>
                </a:schemeClr>
              </a:solidFill>
            </a:endParaRP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Rectangle 2"/>
          <p:cNvSpPr>
            <a:spLocks noGrp="1"/>
          </p:cNvSpPr>
          <p:nvPr>
            <p:ph type="title"/>
          </p:nvPr>
        </p:nvSpPr>
        <p:spPr/>
        <p:txBody>
          <a:bodyPr/>
          <a:lstStyle/>
          <a:p>
            <a:pPr algn="ctr" eaLnBrk="1" hangingPunct="1"/>
            <a:r>
              <a:rPr lang="pt-PT" sz="2000" b="1" smtClean="0"/>
              <a:t>9 - Developments in the context of the economic crisis in the field of antitrust scrutiny of anticompetitive practices (cooperation and abuse of dominance) – succint reference</a:t>
            </a:r>
          </a:p>
        </p:txBody>
      </p:sp>
      <p:sp>
        <p:nvSpPr>
          <p:cNvPr id="49154" name="Rectangle 3"/>
          <p:cNvSpPr>
            <a:spLocks noGrp="1"/>
          </p:cNvSpPr>
          <p:nvPr>
            <p:ph type="body" idx="1"/>
          </p:nvPr>
        </p:nvSpPr>
        <p:spPr/>
        <p:txBody>
          <a:bodyPr/>
          <a:lstStyle/>
          <a:p>
            <a:pPr algn="just" eaLnBrk="1" hangingPunct="1"/>
            <a:r>
              <a:rPr lang="pt-PT" sz="2000" smtClean="0"/>
              <a:t>(A) Stronger incentives  to price fixing and market sharing in conditions of crisis in which a significant reduction of demand occurs. Accordingly, there is a pressing need to reinforce the effectiveness of the antitrust scrutiny of cartels and dissimulated cartels (under other  arrangements, e.g. joint ventures or others). Possibly, as suggested by Frédéric Jenny (President of the Competition Committee of the OECD), with the Competition Authorities not relying so much on clemency and developing, on a selective basis, more field investigations. At the same time, it is important to resist appeals from market operators and pressures these may exert in order to severely limit fining policy at a time of crisis. The deterrent effect of fines has to be preserved, while taking into consideration the financial situations of firms (a proper balance has to be casuistically found).</a:t>
            </a:r>
          </a:p>
        </p:txBody>
      </p:sp>
      <p:pic>
        <p:nvPicPr>
          <p:cNvPr id="49155" name="Picture 4" descr="C:\Documents and Settings\mvelosa\Ambiente de trabalho\logo_blue.jpg"/>
          <p:cNvPicPr>
            <a:picLocks noChangeAspect="1" noChangeArrowheads="1"/>
          </p:cNvPicPr>
          <p:nvPr/>
        </p:nvPicPr>
        <p:blipFill>
          <a:blip r:embed="rId2" cstate="print"/>
          <a:srcRect/>
          <a:stretch>
            <a:fillRect/>
          </a:stretch>
        </p:blipFill>
        <p:spPr bwMode="auto">
          <a:xfrm>
            <a:off x="323850" y="260350"/>
            <a:ext cx="2112963" cy="284163"/>
          </a:xfrm>
          <a:prstGeom prst="rect">
            <a:avLst/>
          </a:prstGeom>
          <a:noFill/>
          <a:ln w="9525">
            <a:noFill/>
            <a:miter lim="800000"/>
            <a:headEnd/>
            <a:tailEnd/>
          </a:ln>
        </p:spPr>
      </p:pic>
      <p:sp>
        <p:nvSpPr>
          <p:cNvPr id="5" name="CaixaDeTexto 4"/>
          <p:cNvSpPr txBox="1"/>
          <p:nvPr/>
        </p:nvSpPr>
        <p:spPr>
          <a:xfrm>
            <a:off x="250825" y="549275"/>
            <a:ext cx="4505325" cy="307975"/>
          </a:xfrm>
          <a:prstGeom prst="rect">
            <a:avLst/>
          </a:prstGeom>
          <a:noFill/>
        </p:spPr>
        <p:txBody>
          <a:bodyPr wrap="none">
            <a:spAutoFit/>
          </a:bodyPr>
          <a:lstStyle/>
          <a:p>
            <a:pPr>
              <a:defRPr/>
            </a:pPr>
            <a:r>
              <a:rPr lang="pt-PT" sz="1400" dirty="0">
                <a:solidFill>
                  <a:schemeClr val="accent6">
                    <a:lumMod val="75000"/>
                  </a:schemeClr>
                </a:solidFill>
              </a:rPr>
              <a:t>Luís Silva Morais – Professor </a:t>
            </a:r>
            <a:r>
              <a:rPr lang="pt-PT" sz="1400" dirty="0" err="1">
                <a:solidFill>
                  <a:schemeClr val="accent6">
                    <a:lumMod val="75000"/>
                  </a:schemeClr>
                </a:solidFill>
              </a:rPr>
              <a:t>of</a:t>
            </a:r>
            <a:r>
              <a:rPr lang="pt-PT" sz="1400" dirty="0">
                <a:solidFill>
                  <a:schemeClr val="accent6">
                    <a:lumMod val="75000"/>
                  </a:schemeClr>
                </a:solidFill>
              </a:rPr>
              <a:t> </a:t>
            </a:r>
            <a:r>
              <a:rPr lang="pt-PT" sz="1400" dirty="0" err="1">
                <a:solidFill>
                  <a:schemeClr val="accent6">
                    <a:lumMod val="75000"/>
                  </a:schemeClr>
                </a:solidFill>
              </a:rPr>
              <a:t>Lisbon</a:t>
            </a:r>
            <a:r>
              <a:rPr lang="pt-PT" sz="1400" dirty="0">
                <a:solidFill>
                  <a:schemeClr val="accent6">
                    <a:lumMod val="75000"/>
                  </a:schemeClr>
                </a:solidFill>
              </a:rPr>
              <a:t> Law </a:t>
            </a:r>
            <a:r>
              <a:rPr lang="pt-PT" sz="1400" dirty="0" err="1">
                <a:solidFill>
                  <a:schemeClr val="accent6">
                    <a:lumMod val="75000"/>
                  </a:schemeClr>
                </a:solidFill>
              </a:rPr>
              <a:t>University</a:t>
            </a:r>
            <a:endParaRPr lang="pt-PT" sz="1400" dirty="0">
              <a:solidFill>
                <a:schemeClr val="accent6">
                  <a:lumMod val="75000"/>
                </a:schemeClr>
              </a:solidFill>
            </a:endParaRP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Título 1"/>
          <p:cNvSpPr>
            <a:spLocks noGrp="1"/>
          </p:cNvSpPr>
          <p:nvPr>
            <p:ph type="title"/>
          </p:nvPr>
        </p:nvSpPr>
        <p:spPr/>
        <p:txBody>
          <a:bodyPr/>
          <a:lstStyle/>
          <a:p>
            <a:pPr algn="ctr"/>
            <a:r>
              <a:rPr lang="pt-PT" sz="2000" b="1" smtClean="0"/>
              <a:t>9 - Developments in the context of the economic crisis in the field of antitrust scrutiny of anticompetitive practices (cooperation and abuse of dominance) – succint reference</a:t>
            </a:r>
            <a:endParaRPr lang="pt-PT" sz="2000" smtClean="0"/>
          </a:p>
        </p:txBody>
      </p:sp>
      <p:sp>
        <p:nvSpPr>
          <p:cNvPr id="50178" name="Marcador de Posição de Conteúdo 2"/>
          <p:cNvSpPr>
            <a:spLocks noGrp="1"/>
          </p:cNvSpPr>
          <p:nvPr>
            <p:ph idx="1"/>
          </p:nvPr>
        </p:nvSpPr>
        <p:spPr/>
        <p:txBody>
          <a:bodyPr/>
          <a:lstStyle/>
          <a:p>
            <a:pPr algn="just"/>
            <a:r>
              <a:rPr lang="pt-PT" sz="2000" smtClean="0"/>
              <a:t>(B) Need of enhanced attention to situations of reinforcement of market power due to market exit of various operators and to exclusionary practices, that may target in particular innovative firms (more exposed to situations of financial distress  since they tend to be smaller and less established in certain markets). Also, hypothetical need to apply in a more flexible manner, in order to maintain the flow of innovation, the requirements of access to essential infrastructures (delineated in a more restrictive manner in the beginning of the 2000s), given that economic resources tend to flow less freely in the difficult macro economic conditions of the crisis.</a:t>
            </a:r>
          </a:p>
          <a:p>
            <a:pPr algn="just"/>
            <a:r>
              <a:rPr lang="pt-PT" sz="2000" smtClean="0"/>
              <a:t>(C ) Importance of the ability of Competition Authorities to effectively scrutinise alegged ‘voluntary’ agreements between competitors stimulated by governments and other public entities. There is room for new forms of industrial policy but not of that kind.</a:t>
            </a:r>
          </a:p>
        </p:txBody>
      </p:sp>
      <p:pic>
        <p:nvPicPr>
          <p:cNvPr id="50179" name="Picture 4" descr="C:\Documents and Settings\mvelosa\Ambiente de trabalho\logo_blue.jpg"/>
          <p:cNvPicPr>
            <a:picLocks noChangeAspect="1" noChangeArrowheads="1"/>
          </p:cNvPicPr>
          <p:nvPr/>
        </p:nvPicPr>
        <p:blipFill>
          <a:blip r:embed="rId2" cstate="print"/>
          <a:srcRect/>
          <a:stretch>
            <a:fillRect/>
          </a:stretch>
        </p:blipFill>
        <p:spPr bwMode="auto">
          <a:xfrm>
            <a:off x="323850" y="260350"/>
            <a:ext cx="2112963" cy="284163"/>
          </a:xfrm>
          <a:prstGeom prst="rect">
            <a:avLst/>
          </a:prstGeom>
          <a:noFill/>
          <a:ln w="9525">
            <a:noFill/>
            <a:miter lim="800000"/>
            <a:headEnd/>
            <a:tailEnd/>
          </a:ln>
        </p:spPr>
      </p:pic>
      <p:sp>
        <p:nvSpPr>
          <p:cNvPr id="5" name="CaixaDeTexto 4"/>
          <p:cNvSpPr txBox="1"/>
          <p:nvPr/>
        </p:nvSpPr>
        <p:spPr>
          <a:xfrm>
            <a:off x="250825" y="549275"/>
            <a:ext cx="4505325" cy="307975"/>
          </a:xfrm>
          <a:prstGeom prst="rect">
            <a:avLst/>
          </a:prstGeom>
          <a:noFill/>
        </p:spPr>
        <p:txBody>
          <a:bodyPr wrap="none">
            <a:spAutoFit/>
          </a:bodyPr>
          <a:lstStyle/>
          <a:p>
            <a:pPr>
              <a:defRPr/>
            </a:pPr>
            <a:r>
              <a:rPr lang="pt-PT" sz="1400" dirty="0">
                <a:solidFill>
                  <a:schemeClr val="accent6">
                    <a:lumMod val="75000"/>
                  </a:schemeClr>
                </a:solidFill>
              </a:rPr>
              <a:t>Luís Silva Morais – Professor </a:t>
            </a:r>
            <a:r>
              <a:rPr lang="pt-PT" sz="1400" dirty="0" err="1">
                <a:solidFill>
                  <a:schemeClr val="accent6">
                    <a:lumMod val="75000"/>
                  </a:schemeClr>
                </a:solidFill>
              </a:rPr>
              <a:t>of</a:t>
            </a:r>
            <a:r>
              <a:rPr lang="pt-PT" sz="1400" dirty="0">
                <a:solidFill>
                  <a:schemeClr val="accent6">
                    <a:lumMod val="75000"/>
                  </a:schemeClr>
                </a:solidFill>
              </a:rPr>
              <a:t> </a:t>
            </a:r>
            <a:r>
              <a:rPr lang="pt-PT" sz="1400" dirty="0" err="1">
                <a:solidFill>
                  <a:schemeClr val="accent6">
                    <a:lumMod val="75000"/>
                  </a:schemeClr>
                </a:solidFill>
              </a:rPr>
              <a:t>Lisbon</a:t>
            </a:r>
            <a:r>
              <a:rPr lang="pt-PT" sz="1400" dirty="0">
                <a:solidFill>
                  <a:schemeClr val="accent6">
                    <a:lumMod val="75000"/>
                  </a:schemeClr>
                </a:solidFill>
              </a:rPr>
              <a:t> Law </a:t>
            </a:r>
            <a:r>
              <a:rPr lang="pt-PT" sz="1400" dirty="0" err="1">
                <a:solidFill>
                  <a:schemeClr val="accent6">
                    <a:lumMod val="75000"/>
                  </a:schemeClr>
                </a:solidFill>
              </a:rPr>
              <a:t>University</a:t>
            </a:r>
            <a:endParaRPr lang="pt-PT" sz="1400" dirty="0">
              <a:solidFill>
                <a:schemeClr val="accent6">
                  <a:lumMod val="75000"/>
                </a:schemeClr>
              </a:solidFill>
            </a:endParaRP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Título 1"/>
          <p:cNvSpPr>
            <a:spLocks noGrp="1"/>
          </p:cNvSpPr>
          <p:nvPr>
            <p:ph type="title"/>
          </p:nvPr>
        </p:nvSpPr>
        <p:spPr/>
        <p:txBody>
          <a:bodyPr/>
          <a:lstStyle/>
          <a:p>
            <a:pPr algn="ctr"/>
            <a:r>
              <a:rPr lang="pt-PT" sz="2000" b="1" smtClean="0"/>
              <a:t>9 - Developments in the context of the economic crisis in the field of antitrust scrutiny of anticompetitive practices (cooperation and abuse of dominance) – succint reference</a:t>
            </a:r>
            <a:endParaRPr lang="pt-PT" sz="2000" smtClean="0"/>
          </a:p>
        </p:txBody>
      </p:sp>
      <p:sp>
        <p:nvSpPr>
          <p:cNvPr id="51202" name="Marcador de Posição de Conteúdo 2"/>
          <p:cNvSpPr>
            <a:spLocks noGrp="1"/>
          </p:cNvSpPr>
          <p:nvPr>
            <p:ph idx="1"/>
          </p:nvPr>
        </p:nvSpPr>
        <p:spPr/>
        <p:txBody>
          <a:bodyPr/>
          <a:lstStyle/>
          <a:p>
            <a:pPr algn="just"/>
            <a:r>
              <a:rPr lang="pt-PT" sz="2400" smtClean="0"/>
              <a:t>(C) – Cont – In connection with the preceding aspect, there is a need to maintain at EU level a very strict view of ‘crisis cartels’ – rigorously scrutinized in exceptional terms and in individual cases under par 3 of article 101.º TFEU (and the very narrow margin the conditions established therein, or in corresponding rules of Member States competition laws, allow in these cases), never accepting those ‘crisis cartels’ on the basis of the general crisis or of a sector-specific crisis arising from the wider conditions of economic distress.</a:t>
            </a:r>
          </a:p>
        </p:txBody>
      </p:sp>
      <p:pic>
        <p:nvPicPr>
          <p:cNvPr id="51203" name="Picture 4" descr="C:\Documents and Settings\mvelosa\Ambiente de trabalho\logo_blue.jpg"/>
          <p:cNvPicPr>
            <a:picLocks noChangeAspect="1" noChangeArrowheads="1"/>
          </p:cNvPicPr>
          <p:nvPr/>
        </p:nvPicPr>
        <p:blipFill>
          <a:blip r:embed="rId2" cstate="print"/>
          <a:srcRect/>
          <a:stretch>
            <a:fillRect/>
          </a:stretch>
        </p:blipFill>
        <p:spPr bwMode="auto">
          <a:xfrm>
            <a:off x="323850" y="260350"/>
            <a:ext cx="2112963" cy="284163"/>
          </a:xfrm>
          <a:prstGeom prst="rect">
            <a:avLst/>
          </a:prstGeom>
          <a:noFill/>
          <a:ln w="9525">
            <a:noFill/>
            <a:miter lim="800000"/>
            <a:headEnd/>
            <a:tailEnd/>
          </a:ln>
        </p:spPr>
      </p:pic>
      <p:sp>
        <p:nvSpPr>
          <p:cNvPr id="5" name="CaixaDeTexto 4"/>
          <p:cNvSpPr txBox="1"/>
          <p:nvPr/>
        </p:nvSpPr>
        <p:spPr>
          <a:xfrm>
            <a:off x="250825" y="549275"/>
            <a:ext cx="4505325" cy="307975"/>
          </a:xfrm>
          <a:prstGeom prst="rect">
            <a:avLst/>
          </a:prstGeom>
          <a:noFill/>
        </p:spPr>
        <p:txBody>
          <a:bodyPr wrap="none">
            <a:spAutoFit/>
          </a:bodyPr>
          <a:lstStyle/>
          <a:p>
            <a:pPr>
              <a:defRPr/>
            </a:pPr>
            <a:r>
              <a:rPr lang="pt-PT" sz="1400" dirty="0">
                <a:solidFill>
                  <a:schemeClr val="accent6">
                    <a:lumMod val="75000"/>
                  </a:schemeClr>
                </a:solidFill>
              </a:rPr>
              <a:t>Luís Silva Morais – Professor </a:t>
            </a:r>
            <a:r>
              <a:rPr lang="pt-PT" sz="1400" dirty="0" err="1">
                <a:solidFill>
                  <a:schemeClr val="accent6">
                    <a:lumMod val="75000"/>
                  </a:schemeClr>
                </a:solidFill>
              </a:rPr>
              <a:t>of</a:t>
            </a:r>
            <a:r>
              <a:rPr lang="pt-PT" sz="1400" dirty="0">
                <a:solidFill>
                  <a:schemeClr val="accent6">
                    <a:lumMod val="75000"/>
                  </a:schemeClr>
                </a:solidFill>
              </a:rPr>
              <a:t> </a:t>
            </a:r>
            <a:r>
              <a:rPr lang="pt-PT" sz="1400" dirty="0" err="1">
                <a:solidFill>
                  <a:schemeClr val="accent6">
                    <a:lumMod val="75000"/>
                  </a:schemeClr>
                </a:solidFill>
              </a:rPr>
              <a:t>Lisbon</a:t>
            </a:r>
            <a:r>
              <a:rPr lang="pt-PT" sz="1400" dirty="0">
                <a:solidFill>
                  <a:schemeClr val="accent6">
                    <a:lumMod val="75000"/>
                  </a:schemeClr>
                </a:solidFill>
              </a:rPr>
              <a:t> Law </a:t>
            </a:r>
            <a:r>
              <a:rPr lang="pt-PT" sz="1400" dirty="0" err="1">
                <a:solidFill>
                  <a:schemeClr val="accent6">
                    <a:lumMod val="75000"/>
                  </a:schemeClr>
                </a:solidFill>
              </a:rPr>
              <a:t>University</a:t>
            </a:r>
            <a:endParaRPr lang="pt-PT" sz="1400" dirty="0">
              <a:solidFill>
                <a:schemeClr val="accent6">
                  <a:lumMod val="75000"/>
                </a:schemeClr>
              </a:solidFill>
            </a:endParaRP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Rectangle 2"/>
          <p:cNvSpPr>
            <a:spLocks noGrp="1"/>
          </p:cNvSpPr>
          <p:nvPr>
            <p:ph type="title"/>
          </p:nvPr>
        </p:nvSpPr>
        <p:spPr/>
        <p:txBody>
          <a:bodyPr/>
          <a:lstStyle/>
          <a:p>
            <a:pPr algn="ctr" eaLnBrk="1" hangingPunct="1"/>
            <a:r>
              <a:rPr lang="pt-PT" sz="2000" b="1" smtClean="0"/>
              <a:t>10 – Final Considerations</a:t>
            </a:r>
          </a:p>
        </p:txBody>
      </p:sp>
      <p:sp>
        <p:nvSpPr>
          <p:cNvPr id="52226" name="Rectangle 3"/>
          <p:cNvSpPr>
            <a:spLocks noGrp="1"/>
          </p:cNvSpPr>
          <p:nvPr>
            <p:ph type="body" idx="1"/>
          </p:nvPr>
        </p:nvSpPr>
        <p:spPr/>
        <p:txBody>
          <a:bodyPr/>
          <a:lstStyle/>
          <a:p>
            <a:pPr algn="just" eaLnBrk="1" hangingPunct="1"/>
            <a:r>
              <a:rPr lang="pt-PT" sz="2000" smtClean="0"/>
              <a:t>We may close attempting to put forward - although dealing with a context still in flux - </a:t>
            </a:r>
            <a:r>
              <a:rPr lang="pt-PT" sz="2000" b="1" smtClean="0"/>
              <a:t>FOUR final considerations</a:t>
            </a:r>
            <a:r>
              <a:rPr lang="pt-PT" sz="2000" smtClean="0"/>
              <a:t>, bearing in mind our initial questions and issues identified throughout the Presentation:</a:t>
            </a:r>
          </a:p>
          <a:p>
            <a:pPr algn="just" eaLnBrk="1" hangingPunct="1"/>
            <a:r>
              <a:rPr lang="pt-PT" sz="2000" smtClean="0"/>
              <a:t>1 – We believe the crisis (2007-2008 and ongoing under new diversified forms) should not lead to a fundamental paradigm shift in terms of competition policy (lato sensu).  The crisis should not call into question essential premises of competition law systems (as evolving over the last decade, e.g. in the EU case, more reliant on economic aspects and ‘effects based’). It should not either justify a fundamental relaxation (a kind of ‘benign neglect’) of enforcement of competition rules. Conversely, considering the origin and causes of the crisis (discussed </a:t>
            </a:r>
            <a:r>
              <a:rPr lang="pt-PT" sz="2000" i="1" smtClean="0"/>
              <a:t>supra</a:t>
            </a:r>
            <a:r>
              <a:rPr lang="pt-PT" sz="2000" smtClean="0"/>
              <a:t>), it should lead to a </a:t>
            </a:r>
            <a:r>
              <a:rPr lang="pt-PT" sz="2000" b="1" smtClean="0"/>
              <a:t>qualitative new interplay between competition law and a deeply reformed regulation of the financial sector</a:t>
            </a:r>
            <a:r>
              <a:rPr lang="pt-PT" sz="2000" smtClean="0"/>
              <a:t>. </a:t>
            </a:r>
          </a:p>
        </p:txBody>
      </p:sp>
      <p:pic>
        <p:nvPicPr>
          <p:cNvPr id="52227" name="Picture 4" descr="C:\Documents and Settings\mvelosa\Ambiente de trabalho\logo_blue.jpg"/>
          <p:cNvPicPr>
            <a:picLocks noChangeAspect="1" noChangeArrowheads="1"/>
          </p:cNvPicPr>
          <p:nvPr/>
        </p:nvPicPr>
        <p:blipFill>
          <a:blip r:embed="rId2" cstate="print"/>
          <a:srcRect/>
          <a:stretch>
            <a:fillRect/>
          </a:stretch>
        </p:blipFill>
        <p:spPr bwMode="auto">
          <a:xfrm>
            <a:off x="323850" y="260350"/>
            <a:ext cx="2112963" cy="284163"/>
          </a:xfrm>
          <a:prstGeom prst="rect">
            <a:avLst/>
          </a:prstGeom>
          <a:noFill/>
          <a:ln w="9525">
            <a:noFill/>
            <a:miter lim="800000"/>
            <a:headEnd/>
            <a:tailEnd/>
          </a:ln>
        </p:spPr>
      </p:pic>
      <p:sp>
        <p:nvSpPr>
          <p:cNvPr id="5" name="CaixaDeTexto 4"/>
          <p:cNvSpPr txBox="1"/>
          <p:nvPr/>
        </p:nvSpPr>
        <p:spPr>
          <a:xfrm>
            <a:off x="250825" y="549275"/>
            <a:ext cx="4505325" cy="307975"/>
          </a:xfrm>
          <a:prstGeom prst="rect">
            <a:avLst/>
          </a:prstGeom>
          <a:noFill/>
        </p:spPr>
        <p:txBody>
          <a:bodyPr wrap="none">
            <a:spAutoFit/>
          </a:bodyPr>
          <a:lstStyle/>
          <a:p>
            <a:pPr>
              <a:defRPr/>
            </a:pPr>
            <a:r>
              <a:rPr lang="pt-PT" sz="1400" dirty="0">
                <a:solidFill>
                  <a:schemeClr val="accent6">
                    <a:lumMod val="75000"/>
                  </a:schemeClr>
                </a:solidFill>
              </a:rPr>
              <a:t>Luís Silva Morais – Professor </a:t>
            </a:r>
            <a:r>
              <a:rPr lang="pt-PT" sz="1400" dirty="0" err="1">
                <a:solidFill>
                  <a:schemeClr val="accent6">
                    <a:lumMod val="75000"/>
                  </a:schemeClr>
                </a:solidFill>
              </a:rPr>
              <a:t>of</a:t>
            </a:r>
            <a:r>
              <a:rPr lang="pt-PT" sz="1400" dirty="0">
                <a:solidFill>
                  <a:schemeClr val="accent6">
                    <a:lumMod val="75000"/>
                  </a:schemeClr>
                </a:solidFill>
              </a:rPr>
              <a:t> </a:t>
            </a:r>
            <a:r>
              <a:rPr lang="pt-PT" sz="1400" dirty="0" err="1">
                <a:solidFill>
                  <a:schemeClr val="accent6">
                    <a:lumMod val="75000"/>
                  </a:schemeClr>
                </a:solidFill>
              </a:rPr>
              <a:t>Lisbon</a:t>
            </a:r>
            <a:r>
              <a:rPr lang="pt-PT" sz="1400" dirty="0">
                <a:solidFill>
                  <a:schemeClr val="accent6">
                    <a:lumMod val="75000"/>
                  </a:schemeClr>
                </a:solidFill>
              </a:rPr>
              <a:t> Law </a:t>
            </a:r>
            <a:r>
              <a:rPr lang="pt-PT" sz="1400" dirty="0" err="1">
                <a:solidFill>
                  <a:schemeClr val="accent6">
                    <a:lumMod val="75000"/>
                  </a:schemeClr>
                </a:solidFill>
              </a:rPr>
              <a:t>University</a:t>
            </a:r>
            <a:endParaRPr lang="pt-PT" sz="1400" dirty="0">
              <a:solidFill>
                <a:schemeClr val="accent6">
                  <a:lumMod val="75000"/>
                </a:schemeClr>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2"/>
          <p:cNvSpPr>
            <a:spLocks noGrp="1"/>
          </p:cNvSpPr>
          <p:nvPr>
            <p:ph type="title"/>
          </p:nvPr>
        </p:nvSpPr>
        <p:spPr/>
        <p:txBody>
          <a:bodyPr/>
          <a:lstStyle/>
          <a:p>
            <a:pPr algn="ctr" eaLnBrk="1" hangingPunct="1"/>
            <a:r>
              <a:rPr lang="pt-PT" sz="2000" smtClean="0"/>
              <a:t>The International </a:t>
            </a:r>
            <a:r>
              <a:rPr lang="pt-PT" sz="2000" b="1" smtClean="0"/>
              <a:t>Economic Crisis – Causes of the Crisis and Consequences for Competition Policy </a:t>
            </a:r>
            <a:br>
              <a:rPr lang="pt-PT" sz="2000" b="1" smtClean="0"/>
            </a:br>
            <a:r>
              <a:rPr lang="pt-PT" sz="2000" b="1" smtClean="0"/>
              <a:t>1 – Overall Remarks – Cont.</a:t>
            </a:r>
          </a:p>
        </p:txBody>
      </p:sp>
      <p:sp>
        <p:nvSpPr>
          <p:cNvPr id="20482" name="Rectangle 3"/>
          <p:cNvSpPr>
            <a:spLocks noGrp="1"/>
          </p:cNvSpPr>
          <p:nvPr>
            <p:ph type="body" idx="1"/>
          </p:nvPr>
        </p:nvSpPr>
        <p:spPr/>
        <p:txBody>
          <a:bodyPr/>
          <a:lstStyle/>
          <a:p>
            <a:pPr algn="just" eaLnBrk="1" hangingPunct="1">
              <a:lnSpc>
                <a:spcPct val="90000"/>
              </a:lnSpc>
            </a:pPr>
            <a:r>
              <a:rPr lang="pt-PT" sz="2000" smtClean="0"/>
              <a:t>(A) – Opacity of the financial system and insufficient coverage by sector-specific regulation and supervision over what has been rather loosely designated as a ‘</a:t>
            </a:r>
            <a:r>
              <a:rPr lang="pt-PT" sz="2000" i="1" smtClean="0"/>
              <a:t>shadow financial system</a:t>
            </a:r>
            <a:r>
              <a:rPr lang="pt-PT" sz="2000" smtClean="0"/>
              <a:t>’, involving securitized assets, structured investment vehicles, private equity funds, or hedge funds and also gaps in the regulatory and supervisory scrutiny of too complex organizations of financial groups (comprehending banking and insurance) – </a:t>
            </a:r>
            <a:r>
              <a:rPr lang="pt-PT" sz="2000" i="1" smtClean="0"/>
              <a:t>on the whole, this led to financial institutions taking excessive risks.</a:t>
            </a:r>
          </a:p>
          <a:p>
            <a:pPr eaLnBrk="1" hangingPunct="1"/>
            <a:endParaRPr lang="pt-PT" sz="2000" smtClean="0"/>
          </a:p>
        </p:txBody>
      </p:sp>
      <p:pic>
        <p:nvPicPr>
          <p:cNvPr id="20483" name="Picture 4" descr="C:\Documents and Settings\mvelosa\Ambiente de trabalho\logo_blue.jpg"/>
          <p:cNvPicPr>
            <a:picLocks noChangeAspect="1" noChangeArrowheads="1"/>
          </p:cNvPicPr>
          <p:nvPr/>
        </p:nvPicPr>
        <p:blipFill>
          <a:blip r:embed="rId2" cstate="print"/>
          <a:srcRect/>
          <a:stretch>
            <a:fillRect/>
          </a:stretch>
        </p:blipFill>
        <p:spPr bwMode="auto">
          <a:xfrm>
            <a:off x="323850" y="260350"/>
            <a:ext cx="2112963" cy="284163"/>
          </a:xfrm>
          <a:prstGeom prst="rect">
            <a:avLst/>
          </a:prstGeom>
          <a:noFill/>
          <a:ln w="9525">
            <a:noFill/>
            <a:miter lim="800000"/>
            <a:headEnd/>
            <a:tailEnd/>
          </a:ln>
        </p:spPr>
      </p:pic>
      <p:sp>
        <p:nvSpPr>
          <p:cNvPr id="5" name="CaixaDeTexto 4"/>
          <p:cNvSpPr txBox="1"/>
          <p:nvPr/>
        </p:nvSpPr>
        <p:spPr>
          <a:xfrm>
            <a:off x="250825" y="549275"/>
            <a:ext cx="4505325" cy="307975"/>
          </a:xfrm>
          <a:prstGeom prst="rect">
            <a:avLst/>
          </a:prstGeom>
          <a:noFill/>
        </p:spPr>
        <p:txBody>
          <a:bodyPr wrap="none">
            <a:spAutoFit/>
          </a:bodyPr>
          <a:lstStyle/>
          <a:p>
            <a:pPr>
              <a:defRPr/>
            </a:pPr>
            <a:r>
              <a:rPr lang="pt-PT" sz="1400" dirty="0">
                <a:solidFill>
                  <a:schemeClr val="accent6">
                    <a:lumMod val="75000"/>
                  </a:schemeClr>
                </a:solidFill>
              </a:rPr>
              <a:t>Luís Silva Morais – Professor </a:t>
            </a:r>
            <a:r>
              <a:rPr lang="pt-PT" sz="1400" dirty="0" err="1">
                <a:solidFill>
                  <a:schemeClr val="accent6">
                    <a:lumMod val="75000"/>
                  </a:schemeClr>
                </a:solidFill>
              </a:rPr>
              <a:t>of</a:t>
            </a:r>
            <a:r>
              <a:rPr lang="pt-PT" sz="1400" dirty="0">
                <a:solidFill>
                  <a:schemeClr val="accent6">
                    <a:lumMod val="75000"/>
                  </a:schemeClr>
                </a:solidFill>
              </a:rPr>
              <a:t> </a:t>
            </a:r>
            <a:r>
              <a:rPr lang="pt-PT" sz="1400" dirty="0" err="1">
                <a:solidFill>
                  <a:schemeClr val="accent6">
                    <a:lumMod val="75000"/>
                  </a:schemeClr>
                </a:solidFill>
              </a:rPr>
              <a:t>Lisbon</a:t>
            </a:r>
            <a:r>
              <a:rPr lang="pt-PT" sz="1400" dirty="0">
                <a:solidFill>
                  <a:schemeClr val="accent6">
                    <a:lumMod val="75000"/>
                  </a:schemeClr>
                </a:solidFill>
              </a:rPr>
              <a:t> Law </a:t>
            </a:r>
            <a:r>
              <a:rPr lang="pt-PT" sz="1400" dirty="0" err="1">
                <a:solidFill>
                  <a:schemeClr val="accent6">
                    <a:lumMod val="75000"/>
                  </a:schemeClr>
                </a:solidFill>
              </a:rPr>
              <a:t>University</a:t>
            </a:r>
            <a:endParaRPr lang="pt-PT" sz="1400" dirty="0">
              <a:solidFill>
                <a:schemeClr val="accent6">
                  <a:lumMod val="75000"/>
                </a:schemeClr>
              </a:solidFill>
            </a:endParaRP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Título 1"/>
          <p:cNvSpPr>
            <a:spLocks noGrp="1"/>
          </p:cNvSpPr>
          <p:nvPr>
            <p:ph type="title"/>
          </p:nvPr>
        </p:nvSpPr>
        <p:spPr>
          <a:xfrm>
            <a:off x="395288" y="1125538"/>
            <a:ext cx="8229600" cy="1066800"/>
          </a:xfrm>
        </p:spPr>
        <p:txBody>
          <a:bodyPr/>
          <a:lstStyle/>
          <a:p>
            <a:pPr algn="ctr"/>
            <a:r>
              <a:rPr lang="pt-PT" sz="2000" b="1" smtClean="0"/>
              <a:t>10 – Final Considerations - cont</a:t>
            </a:r>
            <a:endParaRPr lang="pt-PT" sz="2000" smtClean="0"/>
          </a:p>
        </p:txBody>
      </p:sp>
      <p:sp>
        <p:nvSpPr>
          <p:cNvPr id="53250" name="Marcador de Posição de Conteúdo 2"/>
          <p:cNvSpPr>
            <a:spLocks noGrp="1"/>
          </p:cNvSpPr>
          <p:nvPr>
            <p:ph idx="1"/>
          </p:nvPr>
        </p:nvSpPr>
        <p:spPr/>
        <p:txBody>
          <a:bodyPr/>
          <a:lstStyle/>
          <a:p>
            <a:pPr algn="just"/>
            <a:r>
              <a:rPr lang="pt-PT" sz="2000" smtClean="0"/>
              <a:t>1 – (cont) - examples of such new interplay abound – e.g., in the field of merger control, interplay between Competition Authorities and Financial Regulators in order to avoid the emergence of ‘too big to fail’ financial institutions not subject to the same competitive constraints as other market players.</a:t>
            </a:r>
          </a:p>
          <a:p>
            <a:pPr algn="just"/>
            <a:r>
              <a:rPr lang="pt-PT" sz="2000" smtClean="0"/>
              <a:t>2 – Development of new and more sophisticated forms of competition advocacy on the part of Competition Authorities (in connection with governments), avoiding the dual mantra of competition enforcement parameters absolutely untouched regardless of the crisis and of formal appeals against alegged overregulatory responses to the crisis. As part of such competition advocacy, and building on methodologies developed by the OECD (e.g., 2007 – OECD – Competition Assessment Toolkit), promote a finetuning of methodologies to identify and assess restraints of competition arising from certain public and regulatory policies.</a:t>
            </a:r>
          </a:p>
          <a:p>
            <a:endParaRPr lang="pt-PT" sz="2000" smtClean="0"/>
          </a:p>
        </p:txBody>
      </p:sp>
      <p:sp>
        <p:nvSpPr>
          <p:cNvPr id="5" name="CaixaDeTexto 4"/>
          <p:cNvSpPr txBox="1"/>
          <p:nvPr/>
        </p:nvSpPr>
        <p:spPr>
          <a:xfrm>
            <a:off x="250825" y="549275"/>
            <a:ext cx="4505325" cy="307975"/>
          </a:xfrm>
          <a:prstGeom prst="rect">
            <a:avLst/>
          </a:prstGeom>
          <a:noFill/>
        </p:spPr>
        <p:txBody>
          <a:bodyPr wrap="none">
            <a:spAutoFit/>
          </a:bodyPr>
          <a:lstStyle/>
          <a:p>
            <a:pPr>
              <a:defRPr/>
            </a:pPr>
            <a:r>
              <a:rPr lang="pt-PT" sz="1400" dirty="0">
                <a:solidFill>
                  <a:schemeClr val="accent6">
                    <a:lumMod val="75000"/>
                  </a:schemeClr>
                </a:solidFill>
              </a:rPr>
              <a:t>Luís Silva Morais – Professor </a:t>
            </a:r>
            <a:r>
              <a:rPr lang="pt-PT" sz="1400" dirty="0" err="1">
                <a:solidFill>
                  <a:schemeClr val="accent6">
                    <a:lumMod val="75000"/>
                  </a:schemeClr>
                </a:solidFill>
              </a:rPr>
              <a:t>of</a:t>
            </a:r>
            <a:r>
              <a:rPr lang="pt-PT" sz="1400" dirty="0">
                <a:solidFill>
                  <a:schemeClr val="accent6">
                    <a:lumMod val="75000"/>
                  </a:schemeClr>
                </a:solidFill>
              </a:rPr>
              <a:t> </a:t>
            </a:r>
            <a:r>
              <a:rPr lang="pt-PT" sz="1400" dirty="0" err="1">
                <a:solidFill>
                  <a:schemeClr val="accent6">
                    <a:lumMod val="75000"/>
                  </a:schemeClr>
                </a:solidFill>
              </a:rPr>
              <a:t>Lisbon</a:t>
            </a:r>
            <a:r>
              <a:rPr lang="pt-PT" sz="1400" dirty="0">
                <a:solidFill>
                  <a:schemeClr val="accent6">
                    <a:lumMod val="75000"/>
                  </a:schemeClr>
                </a:solidFill>
              </a:rPr>
              <a:t> Law </a:t>
            </a:r>
            <a:r>
              <a:rPr lang="pt-PT" sz="1400" dirty="0" err="1">
                <a:solidFill>
                  <a:schemeClr val="accent6">
                    <a:lumMod val="75000"/>
                  </a:schemeClr>
                </a:solidFill>
              </a:rPr>
              <a:t>University</a:t>
            </a:r>
            <a:endParaRPr lang="pt-PT" sz="1400" dirty="0">
              <a:solidFill>
                <a:schemeClr val="accent6">
                  <a:lumMod val="75000"/>
                </a:schemeClr>
              </a:solidFill>
            </a:endParaRPr>
          </a:p>
        </p:txBody>
      </p:sp>
      <p:pic>
        <p:nvPicPr>
          <p:cNvPr id="53252" name="Picture 4" descr="C:\Documents and Settings\mvelosa\Ambiente de trabalho\logo_blue.jpg"/>
          <p:cNvPicPr>
            <a:picLocks noChangeAspect="1" noChangeArrowheads="1"/>
          </p:cNvPicPr>
          <p:nvPr/>
        </p:nvPicPr>
        <p:blipFill>
          <a:blip r:embed="rId2" cstate="print"/>
          <a:srcRect/>
          <a:stretch>
            <a:fillRect/>
          </a:stretch>
        </p:blipFill>
        <p:spPr bwMode="auto">
          <a:xfrm>
            <a:off x="323850" y="260350"/>
            <a:ext cx="2112963" cy="284163"/>
          </a:xfrm>
          <a:prstGeom prst="rect">
            <a:avLst/>
          </a:prstGeom>
          <a:noFill/>
          <a:ln w="9525">
            <a:noFill/>
            <a:miter lim="800000"/>
            <a:headEnd/>
            <a:tailEnd/>
          </a:ln>
        </p:spPr>
      </p:pic>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Título 1"/>
          <p:cNvSpPr>
            <a:spLocks noGrp="1"/>
          </p:cNvSpPr>
          <p:nvPr>
            <p:ph type="title"/>
          </p:nvPr>
        </p:nvSpPr>
        <p:spPr/>
        <p:txBody>
          <a:bodyPr/>
          <a:lstStyle/>
          <a:p>
            <a:pPr algn="ctr"/>
            <a:r>
              <a:rPr lang="pt-PT" sz="2000" b="1" smtClean="0"/>
              <a:t>10 – Final Considerations - cont</a:t>
            </a:r>
            <a:endParaRPr lang="pt-PT" sz="2000" smtClean="0"/>
          </a:p>
        </p:txBody>
      </p:sp>
      <p:sp>
        <p:nvSpPr>
          <p:cNvPr id="54274" name="Marcador de Posição de Conteúdo 2"/>
          <p:cNvSpPr>
            <a:spLocks noGrp="1"/>
          </p:cNvSpPr>
          <p:nvPr>
            <p:ph idx="1"/>
          </p:nvPr>
        </p:nvSpPr>
        <p:spPr/>
        <p:txBody>
          <a:bodyPr/>
          <a:lstStyle/>
          <a:p>
            <a:pPr algn="just"/>
            <a:r>
              <a:rPr lang="pt-PT" sz="2000" smtClean="0"/>
              <a:t>3 – Development by Competition Authorities of a </a:t>
            </a:r>
            <a:r>
              <a:rPr lang="pt-PT" sz="2000" b="1" smtClean="0"/>
              <a:t>‘balanced flexibility’ approach </a:t>
            </a:r>
            <a:r>
              <a:rPr lang="pt-PT" sz="2000" smtClean="0"/>
              <a:t>– while preserving core goals of antitrust and key enforcement parameters (not fundamentally relaxed), adapt the enforcement process to the prevailing economic conditions (with a limited degree of flexibility that does not lead to long term harm). In this context, </a:t>
            </a:r>
            <a:r>
              <a:rPr lang="pt-PT" sz="2000" b="1" smtClean="0"/>
              <a:t>prioritisation</a:t>
            </a:r>
            <a:r>
              <a:rPr lang="pt-PT" sz="2000" smtClean="0"/>
              <a:t> is essential to select the areas more critical to preserve competition incentives in the particular conditions of a prolonged crisis. The prioritisation approach is well known in the UK  (with the OFT adopting prioritisation principles) but may still be the object of a qualitative upgrade. In Portugal, the recent 2012 reform of the Competition Act led to the replacemment of a preceding legality principle by an opportunity principle that at the same time allows the Competition Authority to define priorities for its activitity and requires it to state and justify the guiding criteria of such prioritisation.</a:t>
            </a:r>
          </a:p>
        </p:txBody>
      </p:sp>
      <p:pic>
        <p:nvPicPr>
          <p:cNvPr id="54275" name="Picture 4" descr="C:\Documents and Settings\mvelosa\Ambiente de trabalho\logo_blue.jpg"/>
          <p:cNvPicPr>
            <a:picLocks noChangeAspect="1" noChangeArrowheads="1"/>
          </p:cNvPicPr>
          <p:nvPr/>
        </p:nvPicPr>
        <p:blipFill>
          <a:blip r:embed="rId2" cstate="print"/>
          <a:srcRect/>
          <a:stretch>
            <a:fillRect/>
          </a:stretch>
        </p:blipFill>
        <p:spPr bwMode="auto">
          <a:xfrm>
            <a:off x="323850" y="260350"/>
            <a:ext cx="2112963" cy="284163"/>
          </a:xfrm>
          <a:prstGeom prst="rect">
            <a:avLst/>
          </a:prstGeom>
          <a:noFill/>
          <a:ln w="9525">
            <a:noFill/>
            <a:miter lim="800000"/>
            <a:headEnd/>
            <a:tailEnd/>
          </a:ln>
        </p:spPr>
      </p:pic>
      <p:sp>
        <p:nvSpPr>
          <p:cNvPr id="5" name="CaixaDeTexto 4"/>
          <p:cNvSpPr txBox="1"/>
          <p:nvPr/>
        </p:nvSpPr>
        <p:spPr>
          <a:xfrm>
            <a:off x="250825" y="549275"/>
            <a:ext cx="4505325" cy="307975"/>
          </a:xfrm>
          <a:prstGeom prst="rect">
            <a:avLst/>
          </a:prstGeom>
          <a:noFill/>
        </p:spPr>
        <p:txBody>
          <a:bodyPr wrap="none">
            <a:spAutoFit/>
          </a:bodyPr>
          <a:lstStyle/>
          <a:p>
            <a:pPr>
              <a:defRPr/>
            </a:pPr>
            <a:r>
              <a:rPr lang="pt-PT" sz="1400" dirty="0">
                <a:solidFill>
                  <a:schemeClr val="accent6">
                    <a:lumMod val="75000"/>
                  </a:schemeClr>
                </a:solidFill>
              </a:rPr>
              <a:t>Luís Silva Morais – Professor </a:t>
            </a:r>
            <a:r>
              <a:rPr lang="pt-PT" sz="1400" dirty="0" err="1">
                <a:solidFill>
                  <a:schemeClr val="accent6">
                    <a:lumMod val="75000"/>
                  </a:schemeClr>
                </a:solidFill>
              </a:rPr>
              <a:t>of</a:t>
            </a:r>
            <a:r>
              <a:rPr lang="pt-PT" sz="1400" dirty="0">
                <a:solidFill>
                  <a:schemeClr val="accent6">
                    <a:lumMod val="75000"/>
                  </a:schemeClr>
                </a:solidFill>
              </a:rPr>
              <a:t> </a:t>
            </a:r>
            <a:r>
              <a:rPr lang="pt-PT" sz="1400" dirty="0" err="1">
                <a:solidFill>
                  <a:schemeClr val="accent6">
                    <a:lumMod val="75000"/>
                  </a:schemeClr>
                </a:solidFill>
              </a:rPr>
              <a:t>Lisbon</a:t>
            </a:r>
            <a:r>
              <a:rPr lang="pt-PT" sz="1400" dirty="0">
                <a:solidFill>
                  <a:schemeClr val="accent6">
                    <a:lumMod val="75000"/>
                  </a:schemeClr>
                </a:solidFill>
              </a:rPr>
              <a:t> Law </a:t>
            </a:r>
            <a:r>
              <a:rPr lang="pt-PT" sz="1400" dirty="0" err="1">
                <a:solidFill>
                  <a:schemeClr val="accent6">
                    <a:lumMod val="75000"/>
                  </a:schemeClr>
                </a:solidFill>
              </a:rPr>
              <a:t>University</a:t>
            </a:r>
            <a:endParaRPr lang="pt-PT" sz="1400" dirty="0">
              <a:solidFill>
                <a:schemeClr val="accent6">
                  <a:lumMod val="75000"/>
                </a:schemeClr>
              </a:solidFill>
            </a:endParaRP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Título 1"/>
          <p:cNvSpPr>
            <a:spLocks noGrp="1"/>
          </p:cNvSpPr>
          <p:nvPr>
            <p:ph type="title"/>
          </p:nvPr>
        </p:nvSpPr>
        <p:spPr/>
        <p:txBody>
          <a:bodyPr/>
          <a:lstStyle/>
          <a:p>
            <a:pPr algn="ctr"/>
            <a:r>
              <a:rPr lang="pt-PT" sz="2000" b="1" smtClean="0"/>
              <a:t>10 – Final Considerations - cont</a:t>
            </a:r>
            <a:endParaRPr lang="pt-PT" sz="2000" smtClean="0"/>
          </a:p>
        </p:txBody>
      </p:sp>
      <p:sp>
        <p:nvSpPr>
          <p:cNvPr id="55298" name="Marcador de Posição de Conteúdo 2"/>
          <p:cNvSpPr>
            <a:spLocks noGrp="1"/>
          </p:cNvSpPr>
          <p:nvPr>
            <p:ph idx="1"/>
          </p:nvPr>
        </p:nvSpPr>
        <p:spPr/>
        <p:txBody>
          <a:bodyPr/>
          <a:lstStyle/>
          <a:p>
            <a:pPr algn="just"/>
            <a:r>
              <a:rPr lang="pt-PT" sz="2000" smtClean="0"/>
              <a:t>4 – Also, </a:t>
            </a:r>
            <a:r>
              <a:rPr lang="pt-PT" sz="2000" b="1" smtClean="0"/>
              <a:t>qualitative upgrade of methodologies used by Competition Authorities to evaluate the economic output </a:t>
            </a:r>
            <a:r>
              <a:rPr lang="pt-PT" sz="2000" smtClean="0"/>
              <a:t>(or </a:t>
            </a:r>
            <a:r>
              <a:rPr lang="pt-PT" sz="2000" b="1" smtClean="0"/>
              <a:t>social and economic output</a:t>
            </a:r>
            <a:r>
              <a:rPr lang="pt-PT" sz="2000" smtClean="0"/>
              <a:t>, considering the perspective of consumer welfare) </a:t>
            </a:r>
            <a:r>
              <a:rPr lang="pt-PT" sz="2000" b="1" smtClean="0"/>
              <a:t>of its antitrust enforcement – maxime (but not only) in the field of cartel work</a:t>
            </a:r>
            <a:r>
              <a:rPr lang="pt-PT" sz="2000" smtClean="0"/>
              <a:t> (price effect, volume effect and other negative effects that may to some extent be measured or estimated), allowing regular comparisons of those economic outputs with the budgets and resources allocated to Competition Authorities (thus resisting temptations of budget cuts or other financially driven restructuring of those Authorities like, e.g. ‘mergers’ of Competition Authorities with sector-specific Regulatory Authorities (as currently envisaged in Spain or in a process of preliminary evaluation in Portugal).</a:t>
            </a:r>
          </a:p>
        </p:txBody>
      </p:sp>
      <p:pic>
        <p:nvPicPr>
          <p:cNvPr id="55299" name="Picture 4" descr="C:\Documents and Settings\mvelosa\Ambiente de trabalho\logo_blue.jpg"/>
          <p:cNvPicPr>
            <a:picLocks noChangeAspect="1" noChangeArrowheads="1"/>
          </p:cNvPicPr>
          <p:nvPr/>
        </p:nvPicPr>
        <p:blipFill>
          <a:blip r:embed="rId3" cstate="print"/>
          <a:srcRect/>
          <a:stretch>
            <a:fillRect/>
          </a:stretch>
        </p:blipFill>
        <p:spPr bwMode="auto">
          <a:xfrm>
            <a:off x="323850" y="260350"/>
            <a:ext cx="2112963" cy="284163"/>
          </a:xfrm>
          <a:prstGeom prst="rect">
            <a:avLst/>
          </a:prstGeom>
          <a:noFill/>
          <a:ln w="9525">
            <a:noFill/>
            <a:miter lim="800000"/>
            <a:headEnd/>
            <a:tailEnd/>
          </a:ln>
        </p:spPr>
      </p:pic>
      <p:sp>
        <p:nvSpPr>
          <p:cNvPr id="5" name="CaixaDeTexto 4"/>
          <p:cNvSpPr txBox="1"/>
          <p:nvPr/>
        </p:nvSpPr>
        <p:spPr>
          <a:xfrm>
            <a:off x="250825" y="549275"/>
            <a:ext cx="4505325" cy="307975"/>
          </a:xfrm>
          <a:prstGeom prst="rect">
            <a:avLst/>
          </a:prstGeom>
          <a:noFill/>
        </p:spPr>
        <p:txBody>
          <a:bodyPr wrap="none">
            <a:spAutoFit/>
          </a:bodyPr>
          <a:lstStyle/>
          <a:p>
            <a:pPr>
              <a:defRPr/>
            </a:pPr>
            <a:r>
              <a:rPr lang="pt-PT" sz="1400" dirty="0">
                <a:solidFill>
                  <a:schemeClr val="accent6">
                    <a:lumMod val="75000"/>
                  </a:schemeClr>
                </a:solidFill>
              </a:rPr>
              <a:t>Luís Silva Morais – Professor </a:t>
            </a:r>
            <a:r>
              <a:rPr lang="pt-PT" sz="1400" dirty="0" err="1">
                <a:solidFill>
                  <a:schemeClr val="accent6">
                    <a:lumMod val="75000"/>
                  </a:schemeClr>
                </a:solidFill>
              </a:rPr>
              <a:t>of</a:t>
            </a:r>
            <a:r>
              <a:rPr lang="pt-PT" sz="1400" dirty="0">
                <a:solidFill>
                  <a:schemeClr val="accent6">
                    <a:lumMod val="75000"/>
                  </a:schemeClr>
                </a:solidFill>
              </a:rPr>
              <a:t> </a:t>
            </a:r>
            <a:r>
              <a:rPr lang="pt-PT" sz="1400" dirty="0" err="1">
                <a:solidFill>
                  <a:schemeClr val="accent6">
                    <a:lumMod val="75000"/>
                  </a:schemeClr>
                </a:solidFill>
              </a:rPr>
              <a:t>Lisbon</a:t>
            </a:r>
            <a:r>
              <a:rPr lang="pt-PT" sz="1400" dirty="0">
                <a:solidFill>
                  <a:schemeClr val="accent6">
                    <a:lumMod val="75000"/>
                  </a:schemeClr>
                </a:solidFill>
              </a:rPr>
              <a:t> Law </a:t>
            </a:r>
            <a:r>
              <a:rPr lang="pt-PT" sz="1400" dirty="0" err="1">
                <a:solidFill>
                  <a:schemeClr val="accent6">
                    <a:lumMod val="75000"/>
                  </a:schemeClr>
                </a:solidFill>
              </a:rPr>
              <a:t>University</a:t>
            </a:r>
            <a:endParaRPr lang="pt-PT" sz="1400" dirty="0">
              <a:solidFill>
                <a:schemeClr val="accent6">
                  <a:lumMod val="75000"/>
                </a:schemeClr>
              </a:solidFill>
            </a:endParaRP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p:cNvSpPr>
          <p:nvPr>
            <p:ph type="title"/>
          </p:nvPr>
        </p:nvSpPr>
        <p:spPr/>
        <p:txBody>
          <a:bodyPr/>
          <a:lstStyle/>
          <a:p>
            <a:r>
              <a:rPr lang="pt-PT" sz="2800" b="1" smtClean="0"/>
              <a:t>10.2 – Final Considerations – the case of China</a:t>
            </a:r>
          </a:p>
        </p:txBody>
      </p:sp>
      <p:sp>
        <p:nvSpPr>
          <p:cNvPr id="65539" name="Rectangle 3"/>
          <p:cNvSpPr>
            <a:spLocks noGrp="1"/>
          </p:cNvSpPr>
          <p:nvPr>
            <p:ph type="body" idx="1"/>
          </p:nvPr>
        </p:nvSpPr>
        <p:spPr/>
        <p:txBody>
          <a:bodyPr/>
          <a:lstStyle/>
          <a:p>
            <a:pPr algn="just"/>
            <a:r>
              <a:rPr lang="pt-PT" dirty="0" smtClean="0"/>
              <a:t>It is relevant in paralell with these final considerations to add </a:t>
            </a:r>
            <a:r>
              <a:rPr lang="pt-PT" i="1" u="sng" dirty="0" smtClean="0"/>
              <a:t>a very short and also conclusive note on CHINA and the Far East</a:t>
            </a:r>
            <a:r>
              <a:rPr lang="pt-PT" dirty="0" smtClean="0"/>
              <a:t>.</a:t>
            </a:r>
          </a:p>
          <a:p>
            <a:pPr algn="just"/>
            <a:r>
              <a:rPr lang="pt-PT" dirty="0" smtClean="0"/>
              <a:t>Curiously at the time of the outbreak of the international economic crisis – 2007 – China adopted its Competition Act (Antimonopoly Law) after a very long process of drafting and discussion. And currently Hong Kong is on the verge of establishing its Competition Authority.</a:t>
            </a:r>
          </a:p>
          <a:p>
            <a:pPr>
              <a:buNone/>
            </a:pPr>
            <a:endParaRPr lang="pt-PT" dirty="0" smtClean="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p:cNvSpPr>
          <p:nvPr>
            <p:ph type="title"/>
          </p:nvPr>
        </p:nvSpPr>
        <p:spPr/>
        <p:txBody>
          <a:bodyPr/>
          <a:lstStyle/>
          <a:p>
            <a:r>
              <a:rPr lang="pt-PT" sz="2800" b="1" smtClean="0"/>
              <a:t>10.2 – Final Considerations – the case of China</a:t>
            </a:r>
          </a:p>
        </p:txBody>
      </p:sp>
      <p:sp>
        <p:nvSpPr>
          <p:cNvPr id="66563" name="Rectangle 3"/>
          <p:cNvSpPr>
            <a:spLocks noGrp="1"/>
          </p:cNvSpPr>
          <p:nvPr>
            <p:ph type="body" idx="1"/>
          </p:nvPr>
        </p:nvSpPr>
        <p:spPr/>
        <p:txBody>
          <a:bodyPr/>
          <a:lstStyle/>
          <a:p>
            <a:pPr algn="just"/>
            <a:r>
              <a:rPr lang="pt-PT" sz="2400" dirty="0" smtClean="0"/>
              <a:t>Accordingly this is also a confirmation that the international market crisis ulti,ately did not stop the momentum for expansion of competition law and policy worldwide.</a:t>
            </a:r>
          </a:p>
          <a:p>
            <a:pPr algn="just"/>
            <a:r>
              <a:rPr lang="pt-PT" sz="2400" dirty="0" smtClean="0"/>
              <a:t>The AML of China is clearly focused on merger control. Since 2008 some noteworthy decisions have been adopted, in particular the prohibition decision Coca Cola-Huiyan of 2009 or very recent cases of approval with conditions, e.g., </a:t>
            </a:r>
            <a:r>
              <a:rPr lang="en-US" sz="2400" dirty="0" smtClean="0"/>
              <a:t>Western Digital/Hitachi (March 2012) or Wal-Mart-</a:t>
            </a:r>
            <a:r>
              <a:rPr lang="en-US" sz="2400" dirty="0" err="1" smtClean="0"/>
              <a:t>Niuhai</a:t>
            </a:r>
            <a:r>
              <a:rPr lang="en-US" sz="2400" dirty="0" smtClean="0"/>
              <a:t> H (August 2012).</a:t>
            </a:r>
          </a:p>
          <a:p>
            <a:pPr algn="just"/>
            <a:r>
              <a:rPr lang="en-US" sz="2400" dirty="0" smtClean="0"/>
              <a:t>On anticompetitive practices the developments are less noteworthy, but, anyway, there are some relevant ones</a:t>
            </a:r>
            <a:endParaRPr lang="pt-PT" sz="2400" dirty="0" smtClean="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p:cNvSpPr>
          <p:nvPr>
            <p:ph type="title"/>
          </p:nvPr>
        </p:nvSpPr>
        <p:spPr/>
        <p:txBody>
          <a:bodyPr/>
          <a:lstStyle/>
          <a:p>
            <a:r>
              <a:rPr lang="pt-PT" sz="2800" b="1" smtClean="0"/>
              <a:t>10.2 – Final Considerations – the case of China</a:t>
            </a:r>
          </a:p>
        </p:txBody>
      </p:sp>
      <p:sp>
        <p:nvSpPr>
          <p:cNvPr id="67587" name="Rectangle 3"/>
          <p:cNvSpPr>
            <a:spLocks noGrp="1"/>
          </p:cNvSpPr>
          <p:nvPr>
            <p:ph type="body" idx="1"/>
          </p:nvPr>
        </p:nvSpPr>
        <p:spPr/>
        <p:txBody>
          <a:bodyPr/>
          <a:lstStyle/>
          <a:p>
            <a:pPr algn="just"/>
            <a:r>
              <a:rPr lang="pt-PT" sz="2400" dirty="0" smtClean="0"/>
              <a:t>We refer, e.g., to complaints against leading internet companies like BAIDU (abuse of dominant position) raising competition concerns similar to the ones raised in regard of GOOGLE in the US and the EU.</a:t>
            </a:r>
          </a:p>
          <a:p>
            <a:pPr algn="just"/>
            <a:r>
              <a:rPr lang="pt-PT" sz="2400" dirty="0" smtClean="0"/>
              <a:t>Another front in which prospective developments are to be expected, albeit very slowly, is the curbing of so called </a:t>
            </a:r>
            <a:r>
              <a:rPr lang="pt-PT" sz="2400" i="1" dirty="0" smtClean="0"/>
              <a:t>administrative monopolies </a:t>
            </a:r>
            <a:r>
              <a:rPr lang="pt-PT" sz="2400" dirty="0" smtClean="0"/>
              <a:t>in China and government related restrictions to competition – </a:t>
            </a:r>
            <a:r>
              <a:rPr lang="pt-PT" sz="2400" u="sng" dirty="0" smtClean="0"/>
              <a:t>IN A NUTSHELL – competition law and policy is following its course, also in China, although an uneven one, and that has not been stopped by any negative image of competition policy in the wake of the crisis!</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ítulo 1"/>
          <p:cNvSpPr>
            <a:spLocks noGrp="1"/>
          </p:cNvSpPr>
          <p:nvPr>
            <p:ph type="title"/>
          </p:nvPr>
        </p:nvSpPr>
        <p:spPr/>
        <p:txBody>
          <a:bodyPr/>
          <a:lstStyle/>
          <a:p>
            <a:pPr algn="ctr" eaLnBrk="1" hangingPunct="1"/>
            <a:r>
              <a:rPr lang="pt-PT" sz="2000" smtClean="0"/>
              <a:t>The International </a:t>
            </a:r>
            <a:r>
              <a:rPr lang="pt-PT" sz="2000" b="1" smtClean="0"/>
              <a:t>Economic Crisis – Causes of the Crisis and Consequences for Competition Policy </a:t>
            </a:r>
            <a:br>
              <a:rPr lang="pt-PT" sz="2000" b="1" smtClean="0"/>
            </a:br>
            <a:r>
              <a:rPr lang="pt-PT" sz="2000" b="1" smtClean="0"/>
              <a:t>1 – Overall Remarks – Cont.</a:t>
            </a:r>
            <a:endParaRPr lang="pt-PT" sz="2000" smtClean="0"/>
          </a:p>
        </p:txBody>
      </p:sp>
      <p:sp>
        <p:nvSpPr>
          <p:cNvPr id="21506" name="Marcador de Posição de Conteúdo 2"/>
          <p:cNvSpPr>
            <a:spLocks noGrp="1"/>
          </p:cNvSpPr>
          <p:nvPr>
            <p:ph idx="1"/>
          </p:nvPr>
        </p:nvSpPr>
        <p:spPr/>
        <p:txBody>
          <a:bodyPr/>
          <a:lstStyle/>
          <a:p>
            <a:pPr algn="just" eaLnBrk="1" hangingPunct="1"/>
            <a:r>
              <a:rPr lang="pt-PT" sz="2000" smtClean="0"/>
              <a:t>(B) - Pro-cyclical effect of Basel II rules, which determined that banks had to maintain own funds in a certain correlation with the level of risk of its assets – once those assets had its value drastically reduced in the context of new economic tensions and also due to adopted asset valuation methods, that led to a downward, perverse, spiral, requiring higher capital ratios and leading to overall magnifying effects (pro-cyclical), weakening as a whole the banking sector.</a:t>
            </a:r>
          </a:p>
          <a:p>
            <a:pPr algn="just" eaLnBrk="1" hangingPunct="1">
              <a:buFont typeface="Georgia" pitchFamily="18" charset="0"/>
              <a:buNone/>
            </a:pPr>
            <a:endParaRPr lang="pt-PT" sz="2000" smtClean="0"/>
          </a:p>
          <a:p>
            <a:pPr algn="just" eaLnBrk="1" hangingPunct="1"/>
            <a:r>
              <a:rPr lang="pt-PT" sz="2000" smtClean="0"/>
              <a:t>(C) – Dispersion of structures of financial supervision, leading to overall gaps. Dispersion between supranational and national levels (</a:t>
            </a:r>
            <a:r>
              <a:rPr lang="pt-PT" sz="2000" i="1" smtClean="0"/>
              <a:t>e.g</a:t>
            </a:r>
            <a:r>
              <a:rPr lang="pt-PT" sz="2000" smtClean="0"/>
              <a:t>., in EU, almost Federal harmonization of prudential rules but supervision of its application was essentially done at national level). </a:t>
            </a:r>
          </a:p>
        </p:txBody>
      </p:sp>
      <p:pic>
        <p:nvPicPr>
          <p:cNvPr id="21507" name="Picture 4" descr="C:\Documents and Settings\mvelosa\Ambiente de trabalho\logo_blue.jpg"/>
          <p:cNvPicPr>
            <a:picLocks noChangeAspect="1" noChangeArrowheads="1"/>
          </p:cNvPicPr>
          <p:nvPr/>
        </p:nvPicPr>
        <p:blipFill>
          <a:blip r:embed="rId2" cstate="print"/>
          <a:srcRect/>
          <a:stretch>
            <a:fillRect/>
          </a:stretch>
        </p:blipFill>
        <p:spPr bwMode="auto">
          <a:xfrm>
            <a:off x="323850" y="260350"/>
            <a:ext cx="2112963" cy="284163"/>
          </a:xfrm>
          <a:prstGeom prst="rect">
            <a:avLst/>
          </a:prstGeom>
          <a:noFill/>
          <a:ln w="9525">
            <a:noFill/>
            <a:miter lim="800000"/>
            <a:headEnd/>
            <a:tailEnd/>
          </a:ln>
        </p:spPr>
      </p:pic>
      <p:sp>
        <p:nvSpPr>
          <p:cNvPr id="5" name="CaixaDeTexto 4"/>
          <p:cNvSpPr txBox="1"/>
          <p:nvPr/>
        </p:nvSpPr>
        <p:spPr>
          <a:xfrm>
            <a:off x="250825" y="549275"/>
            <a:ext cx="4505325" cy="307975"/>
          </a:xfrm>
          <a:prstGeom prst="rect">
            <a:avLst/>
          </a:prstGeom>
          <a:noFill/>
        </p:spPr>
        <p:txBody>
          <a:bodyPr wrap="none">
            <a:spAutoFit/>
          </a:bodyPr>
          <a:lstStyle/>
          <a:p>
            <a:pPr>
              <a:defRPr/>
            </a:pPr>
            <a:r>
              <a:rPr lang="pt-PT" sz="1400" dirty="0">
                <a:solidFill>
                  <a:schemeClr val="accent6">
                    <a:lumMod val="75000"/>
                  </a:schemeClr>
                </a:solidFill>
              </a:rPr>
              <a:t>Luís Silva Morais – Professor </a:t>
            </a:r>
            <a:r>
              <a:rPr lang="pt-PT" sz="1400" dirty="0" err="1">
                <a:solidFill>
                  <a:schemeClr val="accent6">
                    <a:lumMod val="75000"/>
                  </a:schemeClr>
                </a:solidFill>
              </a:rPr>
              <a:t>of</a:t>
            </a:r>
            <a:r>
              <a:rPr lang="pt-PT" sz="1400" dirty="0">
                <a:solidFill>
                  <a:schemeClr val="accent6">
                    <a:lumMod val="75000"/>
                  </a:schemeClr>
                </a:solidFill>
              </a:rPr>
              <a:t> </a:t>
            </a:r>
            <a:r>
              <a:rPr lang="pt-PT" sz="1400" dirty="0" err="1">
                <a:solidFill>
                  <a:schemeClr val="accent6">
                    <a:lumMod val="75000"/>
                  </a:schemeClr>
                </a:solidFill>
              </a:rPr>
              <a:t>Lisbon</a:t>
            </a:r>
            <a:r>
              <a:rPr lang="pt-PT" sz="1400" dirty="0">
                <a:solidFill>
                  <a:schemeClr val="accent6">
                    <a:lumMod val="75000"/>
                  </a:schemeClr>
                </a:solidFill>
              </a:rPr>
              <a:t> Law </a:t>
            </a:r>
            <a:r>
              <a:rPr lang="pt-PT" sz="1400" dirty="0" err="1">
                <a:solidFill>
                  <a:schemeClr val="accent6">
                    <a:lumMod val="75000"/>
                  </a:schemeClr>
                </a:solidFill>
              </a:rPr>
              <a:t>University</a:t>
            </a:r>
            <a:endParaRPr lang="pt-PT" sz="1400" dirty="0">
              <a:solidFill>
                <a:schemeClr val="accent6">
                  <a:lumMod val="75000"/>
                </a:schemeClr>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Título 1"/>
          <p:cNvSpPr>
            <a:spLocks noGrp="1"/>
          </p:cNvSpPr>
          <p:nvPr>
            <p:ph type="title"/>
          </p:nvPr>
        </p:nvSpPr>
        <p:spPr/>
        <p:txBody>
          <a:bodyPr/>
          <a:lstStyle/>
          <a:p>
            <a:pPr algn="ctr" eaLnBrk="1" hangingPunct="1"/>
            <a:r>
              <a:rPr lang="pt-PT" sz="2000" smtClean="0"/>
              <a:t>The International </a:t>
            </a:r>
            <a:r>
              <a:rPr lang="pt-PT" sz="2000" b="1" smtClean="0"/>
              <a:t>Economic Crisis – Causes of the Crisis and Consequences for Competition Policy </a:t>
            </a:r>
            <a:br>
              <a:rPr lang="pt-PT" sz="2000" b="1" smtClean="0"/>
            </a:br>
            <a:r>
              <a:rPr lang="pt-PT" sz="2000" b="1" smtClean="0"/>
              <a:t>1 – Overall Remarks – Cont.</a:t>
            </a:r>
            <a:endParaRPr lang="pt-PT" sz="2000" smtClean="0"/>
          </a:p>
        </p:txBody>
      </p:sp>
      <p:sp>
        <p:nvSpPr>
          <p:cNvPr id="22530" name="Marcador de Posição de Conteúdo 2"/>
          <p:cNvSpPr>
            <a:spLocks noGrp="1"/>
          </p:cNvSpPr>
          <p:nvPr>
            <p:ph idx="1"/>
          </p:nvPr>
        </p:nvSpPr>
        <p:spPr/>
        <p:txBody>
          <a:bodyPr/>
          <a:lstStyle/>
          <a:p>
            <a:pPr algn="just" eaLnBrk="1" hangingPunct="1"/>
            <a:r>
              <a:rPr lang="pt-PT" sz="2000" smtClean="0"/>
              <a:t>(C) – (cont) - Dispersion  also related with institutional separation between (i) prudential micro-supervision (concerned with financial equilibrium of individual institutions), (ii) conduct of business or market behaviour supervision and (iii) macro-prudential supervision oriented towards systemic risk in global terms –FUNCTIONAL AND ORGANIZATIONAL DISPERSION of SUPERVISION STRUCTURES leading to coordination and information-sharing problems between different Supervisory Authorities that tend to be maximized, with perverse effects, at times of crisis.</a:t>
            </a:r>
          </a:p>
          <a:p>
            <a:pPr algn="just" eaLnBrk="1" hangingPunct="1"/>
            <a:endParaRPr lang="pt-PT" sz="2000" smtClean="0"/>
          </a:p>
          <a:p>
            <a:pPr algn="just" eaLnBrk="1" hangingPunct="1"/>
            <a:r>
              <a:rPr lang="pt-PT" sz="2000" smtClean="0"/>
              <a:t>(D) – Causes of the financial crisis related with global macro-economic imbalances (not to be dealt with here).</a:t>
            </a:r>
          </a:p>
        </p:txBody>
      </p:sp>
      <p:pic>
        <p:nvPicPr>
          <p:cNvPr id="22531" name="Picture 4" descr="C:\Documents and Settings\mvelosa\Ambiente de trabalho\logo_blue.jpg"/>
          <p:cNvPicPr>
            <a:picLocks noChangeAspect="1" noChangeArrowheads="1"/>
          </p:cNvPicPr>
          <p:nvPr/>
        </p:nvPicPr>
        <p:blipFill>
          <a:blip r:embed="rId2" cstate="print"/>
          <a:srcRect/>
          <a:stretch>
            <a:fillRect/>
          </a:stretch>
        </p:blipFill>
        <p:spPr bwMode="auto">
          <a:xfrm>
            <a:off x="323850" y="260350"/>
            <a:ext cx="2112963" cy="284163"/>
          </a:xfrm>
          <a:prstGeom prst="rect">
            <a:avLst/>
          </a:prstGeom>
          <a:noFill/>
          <a:ln w="9525">
            <a:noFill/>
            <a:miter lim="800000"/>
            <a:headEnd/>
            <a:tailEnd/>
          </a:ln>
        </p:spPr>
      </p:pic>
      <p:sp>
        <p:nvSpPr>
          <p:cNvPr id="5" name="CaixaDeTexto 4"/>
          <p:cNvSpPr txBox="1"/>
          <p:nvPr/>
        </p:nvSpPr>
        <p:spPr>
          <a:xfrm>
            <a:off x="250825" y="549275"/>
            <a:ext cx="4505325" cy="307975"/>
          </a:xfrm>
          <a:prstGeom prst="rect">
            <a:avLst/>
          </a:prstGeom>
          <a:noFill/>
        </p:spPr>
        <p:txBody>
          <a:bodyPr wrap="none">
            <a:spAutoFit/>
          </a:bodyPr>
          <a:lstStyle/>
          <a:p>
            <a:pPr>
              <a:defRPr/>
            </a:pPr>
            <a:r>
              <a:rPr lang="pt-PT" sz="1400" dirty="0">
                <a:solidFill>
                  <a:schemeClr val="accent6">
                    <a:lumMod val="75000"/>
                  </a:schemeClr>
                </a:solidFill>
              </a:rPr>
              <a:t>Luís Silva Morais – Professor </a:t>
            </a:r>
            <a:r>
              <a:rPr lang="pt-PT" sz="1400" dirty="0" err="1">
                <a:solidFill>
                  <a:schemeClr val="accent6">
                    <a:lumMod val="75000"/>
                  </a:schemeClr>
                </a:solidFill>
              </a:rPr>
              <a:t>of</a:t>
            </a:r>
            <a:r>
              <a:rPr lang="pt-PT" sz="1400" dirty="0">
                <a:solidFill>
                  <a:schemeClr val="accent6">
                    <a:lumMod val="75000"/>
                  </a:schemeClr>
                </a:solidFill>
              </a:rPr>
              <a:t> </a:t>
            </a:r>
            <a:r>
              <a:rPr lang="pt-PT" sz="1400" dirty="0" err="1">
                <a:solidFill>
                  <a:schemeClr val="accent6">
                    <a:lumMod val="75000"/>
                  </a:schemeClr>
                </a:solidFill>
              </a:rPr>
              <a:t>Lisbon</a:t>
            </a:r>
            <a:r>
              <a:rPr lang="pt-PT" sz="1400" dirty="0">
                <a:solidFill>
                  <a:schemeClr val="accent6">
                    <a:lumMod val="75000"/>
                  </a:schemeClr>
                </a:solidFill>
              </a:rPr>
              <a:t> Law </a:t>
            </a:r>
            <a:r>
              <a:rPr lang="pt-PT" sz="1400" dirty="0" err="1">
                <a:solidFill>
                  <a:schemeClr val="accent6">
                    <a:lumMod val="75000"/>
                  </a:schemeClr>
                </a:solidFill>
              </a:rPr>
              <a:t>University</a:t>
            </a:r>
            <a:endParaRPr lang="pt-PT" sz="1400" dirty="0">
              <a:solidFill>
                <a:schemeClr val="accent6">
                  <a:lumMod val="75000"/>
                </a:schemeClr>
              </a:solidFil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p:cNvSpPr>
          <p:nvPr>
            <p:ph type="title"/>
          </p:nvPr>
        </p:nvSpPr>
        <p:spPr/>
        <p:txBody>
          <a:bodyPr/>
          <a:lstStyle/>
          <a:p>
            <a:pPr algn="ctr"/>
            <a:r>
              <a:rPr lang="pt-PT" sz="2000" smtClean="0"/>
              <a:t>The International </a:t>
            </a:r>
            <a:r>
              <a:rPr lang="pt-PT" sz="2000" b="1" smtClean="0"/>
              <a:t>Economic Crisis – Causes of the Crisis and Consequences for Competition Policy </a:t>
            </a:r>
            <a:br>
              <a:rPr lang="pt-PT" sz="2000" b="1" smtClean="0"/>
            </a:br>
            <a:r>
              <a:rPr lang="pt-PT" sz="2000" b="1" smtClean="0"/>
              <a:t>1 – Overall Remarks – Cont.</a:t>
            </a:r>
          </a:p>
        </p:txBody>
      </p:sp>
      <p:sp>
        <p:nvSpPr>
          <p:cNvPr id="60419" name="Rectangle 3"/>
          <p:cNvSpPr>
            <a:spLocks noGrp="1"/>
          </p:cNvSpPr>
          <p:nvPr>
            <p:ph type="body" idx="1"/>
          </p:nvPr>
        </p:nvSpPr>
        <p:spPr/>
        <p:txBody>
          <a:bodyPr/>
          <a:lstStyle/>
          <a:p>
            <a:pPr algn="just">
              <a:lnSpc>
                <a:spcPct val="90000"/>
              </a:lnSpc>
            </a:pPr>
            <a:r>
              <a:rPr lang="pt-PT" sz="2400" dirty="0" smtClean="0"/>
              <a:t>Conversely, there seems to be no ideal solution in terms of institutional architecture of financial regulation and supervision.</a:t>
            </a:r>
          </a:p>
          <a:p>
            <a:pPr algn="just">
              <a:lnSpc>
                <a:spcPct val="90000"/>
              </a:lnSpc>
            </a:pPr>
            <a:r>
              <a:rPr lang="pt-PT" sz="2400" dirty="0" smtClean="0"/>
              <a:t>In the recent crisis, no model seems to have respondend without major failures, nor </a:t>
            </a:r>
            <a:r>
              <a:rPr lang="pt-PT" sz="2400" b="1" dirty="0" smtClean="0"/>
              <a:t>(i) </a:t>
            </a:r>
            <a:r>
              <a:rPr lang="pt-PT" sz="2400" dirty="0" smtClean="0"/>
              <a:t>the model of the sole financial supervisor (e.g. UK – Financial Services Authority), nor </a:t>
            </a:r>
            <a:r>
              <a:rPr lang="pt-PT" sz="2400" b="1" dirty="0" smtClean="0"/>
              <a:t>(ii) </a:t>
            </a:r>
            <a:r>
              <a:rPr lang="pt-PT" sz="2400" dirty="0" smtClean="0"/>
              <a:t>very fragmented models of supervision (with a combination and some overlap of multiple Aurhorities, as in the US), nor </a:t>
            </a:r>
            <a:r>
              <a:rPr lang="pt-PT" sz="2400" b="1" dirty="0" smtClean="0"/>
              <a:t>(iii) </a:t>
            </a:r>
            <a:r>
              <a:rPr lang="pt-PT" sz="2400" dirty="0" smtClean="0"/>
              <a:t>the so called Twin Peaks Model based on a dual pillar of a prudential supervisory Authority and a behavioural supervisory Authority.</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p:cNvSpPr>
          <p:nvPr>
            <p:ph type="title"/>
          </p:nvPr>
        </p:nvSpPr>
        <p:spPr/>
        <p:txBody>
          <a:bodyPr/>
          <a:lstStyle/>
          <a:p>
            <a:pPr algn="ctr"/>
            <a:r>
              <a:rPr lang="pt-PT" sz="2000" smtClean="0"/>
              <a:t>The International </a:t>
            </a:r>
            <a:r>
              <a:rPr lang="pt-PT" sz="2000" b="1" smtClean="0"/>
              <a:t>Economic Crisis – Causes of the Crisis and Consequences for Competition Policy </a:t>
            </a:r>
            <a:br>
              <a:rPr lang="pt-PT" sz="2000" b="1" smtClean="0"/>
            </a:br>
            <a:r>
              <a:rPr lang="pt-PT" sz="2000" b="1" smtClean="0"/>
              <a:t>1 – Overall Remarks – Cont.</a:t>
            </a:r>
          </a:p>
        </p:txBody>
      </p:sp>
      <p:sp>
        <p:nvSpPr>
          <p:cNvPr id="61443" name="Rectangle 3"/>
          <p:cNvSpPr>
            <a:spLocks noGrp="1"/>
          </p:cNvSpPr>
          <p:nvPr>
            <p:ph type="body" idx="1"/>
          </p:nvPr>
        </p:nvSpPr>
        <p:spPr/>
        <p:txBody>
          <a:bodyPr/>
          <a:lstStyle/>
          <a:p>
            <a:pPr algn="just">
              <a:lnSpc>
                <a:spcPct val="90000"/>
              </a:lnSpc>
            </a:pPr>
            <a:r>
              <a:rPr lang="pt-PT" dirty="0" smtClean="0"/>
              <a:t>No model of financial regulation and supervision ensures or guarantees in itself - in absolute terms - the emergence of crisis of the financial system.</a:t>
            </a:r>
          </a:p>
          <a:p>
            <a:pPr algn="just">
              <a:lnSpc>
                <a:spcPct val="90000"/>
              </a:lnSpc>
            </a:pPr>
            <a:r>
              <a:rPr lang="pt-PT" dirty="0" smtClean="0"/>
              <a:t>However, the legal, economic and institutional architecture of models of regulation and supervision is not irrelevant and may offer a significant contribution for attenuating financial crisis and for crisis resolution (whenever crisis ultimately occur).</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p:cNvSpPr>
          <p:nvPr>
            <p:ph type="title"/>
          </p:nvPr>
        </p:nvSpPr>
        <p:spPr/>
        <p:txBody>
          <a:bodyPr/>
          <a:lstStyle/>
          <a:p>
            <a:pPr algn="ctr"/>
            <a:r>
              <a:rPr lang="pt-PT" sz="2000" smtClean="0"/>
              <a:t>The International </a:t>
            </a:r>
            <a:r>
              <a:rPr lang="pt-PT" sz="2000" b="1" smtClean="0"/>
              <a:t>Economic Crisis – Causes of the Crisis and Consequences for Competition Policy </a:t>
            </a:r>
            <a:br>
              <a:rPr lang="pt-PT" sz="2000" b="1" smtClean="0"/>
            </a:br>
            <a:r>
              <a:rPr lang="pt-PT" sz="2000" b="1" smtClean="0"/>
              <a:t>1 – Overall Remarks – Cont.</a:t>
            </a:r>
          </a:p>
        </p:txBody>
      </p:sp>
      <p:sp>
        <p:nvSpPr>
          <p:cNvPr id="62467" name="Rectangle 3"/>
          <p:cNvSpPr>
            <a:spLocks noGrp="1"/>
          </p:cNvSpPr>
          <p:nvPr>
            <p:ph type="body" idx="1"/>
          </p:nvPr>
        </p:nvSpPr>
        <p:spPr/>
        <p:txBody>
          <a:bodyPr/>
          <a:lstStyle/>
          <a:p>
            <a:pPr algn="just">
              <a:lnSpc>
                <a:spcPct val="90000"/>
              </a:lnSpc>
            </a:pPr>
            <a:r>
              <a:rPr lang="pt-PT" sz="2400" dirty="0" smtClean="0"/>
              <a:t>In the wake of the crisis, regulatory reform should lead to a new architecture of models of regulation and supervision of the financial sector having at its core a leading and overriging goal of FINANCIAL STABILITY (with the emergence of a new autonomous function of supervision of MACRO-PRUDENTIAL Supervision).</a:t>
            </a:r>
          </a:p>
          <a:p>
            <a:pPr algn="just">
              <a:lnSpc>
                <a:spcPct val="90000"/>
              </a:lnSpc>
            </a:pPr>
            <a:r>
              <a:rPr lang="pt-PT" sz="2400" dirty="0" smtClean="0"/>
              <a:t>More than discussing different institutional models it is necessary to properly identify and address the key goals of regulation and supervision of the financial sector. </a:t>
            </a:r>
          </a:p>
          <a:p>
            <a:pPr algn="just">
              <a:lnSpc>
                <a:spcPct val="90000"/>
              </a:lnSpc>
            </a:pPr>
            <a:r>
              <a:rPr lang="pt-PT" sz="2400" dirty="0" smtClean="0"/>
              <a:t>Essentially, and comparing various national systems worldwide, these should comprehend FOUR KEY GOALS</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Urbano">
  <a:themeElements>
    <a:clrScheme name="Origem">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Urbano">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Urbano">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txDef>
      <a:spPr>
        <a:noFill/>
      </a:spPr>
      <a:bodyPr wrap="none" rtlCol="0">
        <a:spAutoFit/>
      </a:bodyPr>
      <a:lstStyle>
        <a:defPPr>
          <a:defRPr sz="1400" dirty="0" smtClean="0">
            <a:solidFill>
              <a:schemeClr val="accent6">
                <a:lumMod val="75000"/>
              </a:schemeClr>
            </a:solidFill>
          </a:defRPr>
        </a:defPPr>
      </a:lstStyle>
    </a:txDef>
  </a:objectDefaults>
  <a:extraClrSchemeLst/>
</a:theme>
</file>

<file path=ppt/theme/theme2.xml><?xml version="1.0" encoding="utf-8"?>
<a:theme xmlns:a="http://schemas.openxmlformats.org/drawingml/2006/main" name="Tema do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o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1343</TotalTime>
  <Words>6949</Words>
  <Application>Microsoft Office PowerPoint</Application>
  <PresentationFormat>On-screen Show (4:3)</PresentationFormat>
  <Paragraphs>214</Paragraphs>
  <Slides>45</Slides>
  <Notes>4</Notes>
  <HiddenSlides>0</HiddenSlides>
  <MMClips>0</MMClips>
  <ScaleCrop>false</ScaleCrop>
  <HeadingPairs>
    <vt:vector size="4" baseType="variant">
      <vt:variant>
        <vt:lpstr>Theme</vt:lpstr>
      </vt:variant>
      <vt:variant>
        <vt:i4>1</vt:i4>
      </vt:variant>
      <vt:variant>
        <vt:lpstr>Slide Titles</vt:lpstr>
      </vt:variant>
      <vt:variant>
        <vt:i4>45</vt:i4>
      </vt:variant>
    </vt:vector>
  </HeadingPairs>
  <TitlesOfParts>
    <vt:vector size="46" baseType="lpstr">
      <vt:lpstr>Urbano</vt:lpstr>
      <vt:lpstr>The International Economic Crisis – Causes of the Crisis and Consequences in Terms of Competition Policy  9th of January2013 University of Macau/Macau-China Jean Monnet Conference  Luís Silva Morais  SPEAKER   Associate Professor – Lisbon Law University (FDL) Jean Monnet Chair (Economic Regulation in the EU) Vice-President, ECSA -Portugal  Attorney-at-law – Partner – Paz Ferreira &amp; Associados   (Law Firm – Lisbon and Ponta Delgada/Azores)  luis.morais.adv@netcabo.pt   personal blog specialised in competition and regulation http://luissilvamorais.blogspot</vt:lpstr>
      <vt:lpstr>    The International Economic Crisis – Causes of the Crisis and Consequences for Competition Policy  1 – Overall Remarks – the initial CONTEXT in terms of EU</vt:lpstr>
      <vt:lpstr>The International Economic Crisis – Causes of the Crisis and Consequences for Competition Policy  1 – Overall Remarks – Cont.</vt:lpstr>
      <vt:lpstr>The International Economic Crisis – Causes of the Crisis and Consequences for Competition Policy  1 – Overall Remarks – Cont.</vt:lpstr>
      <vt:lpstr>The International Economic Crisis – Causes of the Crisis and Consequences for Competition Policy  1 – Overall Remarks – Cont.</vt:lpstr>
      <vt:lpstr>The International Economic Crisis – Causes of the Crisis and Consequences for Competition Policy  1 – Overall Remarks – Cont.</vt:lpstr>
      <vt:lpstr>The International Economic Crisis – Causes of the Crisis and Consequences for Competition Policy  1 – Overall Remarks – Cont.</vt:lpstr>
      <vt:lpstr>The International Economic Crisis – Causes of the Crisis and Consequences for Competition Policy  1 – Overall Remarks – Cont.</vt:lpstr>
      <vt:lpstr>The International Economic Crisis – Causes of the Crisis and Consequences for Competition Policy  1 – Overall Remarks – Cont.</vt:lpstr>
      <vt:lpstr>The International Economic Crisis – Causes of the Crisis and Consequences for Competition Policy  1 – Overall Remarks – Cont.</vt:lpstr>
      <vt:lpstr>The International Economic Crisis – Causes of the Crisis and Consequences for Competition Policy  1 – Overall Remarks – Cont.</vt:lpstr>
      <vt:lpstr>The International Economic Crisis – Causes of the Crisis and Consequences for Competition Policy  2 – Overall Remarks and Transversal Questions</vt:lpstr>
      <vt:lpstr>The International Economic Crisis – Causes of the Crisis and Consequences for Competition Policy  2 – Overall Remarks and Transversal Questions</vt:lpstr>
      <vt:lpstr>The International Economic Crisis – Causes of the Crisis and Consequences for Competition Policy  2 – Overall Remarks and Transversal Questions</vt:lpstr>
      <vt:lpstr>The International Economic Crisis – Causes of the Crisis and Consequences for Competition Policy  2 – Overall Remarks and Transversal Questions</vt:lpstr>
      <vt:lpstr>The International Economic Crisis – Causes of the Crisis and Consequences for Competition Policy  2 – Overall Remarks and Transversal Questions</vt:lpstr>
      <vt:lpstr>The International Economic Crisis – Causes of the Crisis and Consequences for Competition Policy  2 – Overall Remarks and Transversal Questions</vt:lpstr>
      <vt:lpstr>The International Economic Crisis – Causes of the Crisis and Consequences for Competition Policy  2 – Overall Remarks and Transversal Questions</vt:lpstr>
      <vt:lpstr>3 – Antitrust enforcement in a time of crisis – global considerations</vt:lpstr>
      <vt:lpstr>Competition Law and the Economic Crisis  4 – Sequence of Topics Covered</vt:lpstr>
      <vt:lpstr> 5 - State Aid and Public Intervention in Times of Crisis – the economic crisis and the limited response of the EU</vt:lpstr>
      <vt:lpstr> 6 - A new and exceptional context for state aid policy and control in the financial sector – 2008-2012 – I – The Commission’s General Measures in this field</vt:lpstr>
      <vt:lpstr>   6 - A new and exceptional context for state aid policy and control in the financial sector – 2008-2012 – I – The Commission’s General Measures in this field - CONT</vt:lpstr>
      <vt:lpstr>  6 - A new and exceptional context for state aid policy and control in the financial sector – 2008-2012 – I – The Commission’s General Measures in this field – CONT - 2</vt:lpstr>
      <vt:lpstr>6 - A new and exceptional context for state aid policy and control in the financial sector – 2008-2012 – I – The Commission’s General Measures in this field – CONT - 3</vt:lpstr>
      <vt:lpstr>6 - A new and exceptional context for state aid policy and control in the financial sector – 2008-2012 – I – The Commission’s General Measures in this field – CONT - 4</vt:lpstr>
      <vt:lpstr>6 - A new and exceptional context for state aid policy and control in the financial sector – 2008-2012 – I – The Commission’s General Measures in this field – CONT - 5</vt:lpstr>
      <vt:lpstr>   6 - A new and exceptional context for state aid policy and control in the financial sector – 2008-2012 – Some landmark indvidual decisions  </vt:lpstr>
      <vt:lpstr>  6 - A new and exceptional context for state aid policy and control in the financial sector – 2008-2012 – Some landmark indvidual decisions – CONT 1</vt:lpstr>
      <vt:lpstr>  7 - The exceptional context for state aid policy and control in the financial sector – 2008-2012 – overall view</vt:lpstr>
      <vt:lpstr>7 - The exceptional context for state aid policy and control in the financial sector – 2008-2012 – overall view -2</vt:lpstr>
      <vt:lpstr>7 - The exceptional context for state aid policy and control in the financial sector – 2008-2012 – overall view -3</vt:lpstr>
      <vt:lpstr>8 - Developments in the context of the economic crisis in the field of merger control – succint reference</vt:lpstr>
      <vt:lpstr>8 - Developments in the context of the economic crisis in the field of merger control – succint reference - cont</vt:lpstr>
      <vt:lpstr>8 - Developments in the context of the economic crisis in the field of merger control – succint reference - cont</vt:lpstr>
      <vt:lpstr>9 - Developments in the context of the economic crisis in the field of antitrust scrutiny of anticompetitive practices (cooperation and abuse of dominance) – succint reference</vt:lpstr>
      <vt:lpstr>9 - Developments in the context of the economic crisis in the field of antitrust scrutiny of anticompetitive practices (cooperation and abuse of dominance) – succint reference</vt:lpstr>
      <vt:lpstr>9 - Developments in the context of the economic crisis in the field of antitrust scrutiny of anticompetitive practices (cooperation and abuse of dominance) – succint reference</vt:lpstr>
      <vt:lpstr>10 – Final Considerations</vt:lpstr>
      <vt:lpstr>10 – Final Considerations - cont</vt:lpstr>
      <vt:lpstr>10 – Final Considerations - cont</vt:lpstr>
      <vt:lpstr>10 – Final Considerations - cont</vt:lpstr>
      <vt:lpstr>10.2 – Final Considerations – the case of China</vt:lpstr>
      <vt:lpstr>10.2 – Final Considerations – the case of China</vt:lpstr>
      <vt:lpstr>10.2 – Final Considerations – the case of China</vt:lpstr>
    </vt:vector>
  </TitlesOfParts>
  <Compan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2nd Portuguese – Spanish Conference on Competition Law 30 th of June &amp; 1st of July 2011 Madrid  Luís Silva Morais  Attorney-at-law – Partner – Paz Ferreira &amp; Associados (Law Firm – Lisbon and Ponta Delgada/Azores Associate Professor – Lisbon Law University (FDL)/Jean Monnet Chair (Economic Regulation in the EU) luis.morais.adv@netcabo.pt  personal blog specialised in competition and regulation http://luissilvamorais.blogspot.com/</dc:title>
  <dc:creator>Ldsmorais</dc:creator>
  <cp:lastModifiedBy>MPI</cp:lastModifiedBy>
  <cp:revision>100</cp:revision>
  <dcterms:created xsi:type="dcterms:W3CDTF">2011-06-28T09:52:49Z</dcterms:created>
  <dcterms:modified xsi:type="dcterms:W3CDTF">2013-01-08T10:51:43Z</dcterms:modified>
</cp:coreProperties>
</file>